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92"/>
  </p:notesMasterIdLst>
  <p:sldIdLst>
    <p:sldId id="475" r:id="rId2"/>
    <p:sldId id="353" r:id="rId3"/>
    <p:sldId id="352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0" r:id="rId39"/>
    <p:sldId id="511" r:id="rId40"/>
    <p:sldId id="512" r:id="rId41"/>
    <p:sldId id="513" r:id="rId42"/>
    <p:sldId id="514" r:id="rId43"/>
    <p:sldId id="515" r:id="rId44"/>
    <p:sldId id="516" r:id="rId45"/>
    <p:sldId id="517" r:id="rId46"/>
    <p:sldId id="518" r:id="rId47"/>
    <p:sldId id="519" r:id="rId48"/>
    <p:sldId id="520" r:id="rId49"/>
    <p:sldId id="521" r:id="rId50"/>
    <p:sldId id="522" r:id="rId51"/>
    <p:sldId id="523" r:id="rId52"/>
    <p:sldId id="524" r:id="rId53"/>
    <p:sldId id="525" r:id="rId54"/>
    <p:sldId id="526" r:id="rId55"/>
    <p:sldId id="527" r:id="rId56"/>
    <p:sldId id="528" r:id="rId57"/>
    <p:sldId id="529" r:id="rId58"/>
    <p:sldId id="530" r:id="rId59"/>
    <p:sldId id="531" r:id="rId60"/>
    <p:sldId id="532" r:id="rId61"/>
    <p:sldId id="533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542" r:id="rId71"/>
    <p:sldId id="543" r:id="rId72"/>
    <p:sldId id="544" r:id="rId73"/>
    <p:sldId id="545" r:id="rId74"/>
    <p:sldId id="546" r:id="rId75"/>
    <p:sldId id="547" r:id="rId76"/>
    <p:sldId id="548" r:id="rId77"/>
    <p:sldId id="549" r:id="rId78"/>
    <p:sldId id="550" r:id="rId79"/>
    <p:sldId id="551" r:id="rId80"/>
    <p:sldId id="552" r:id="rId81"/>
    <p:sldId id="553" r:id="rId82"/>
    <p:sldId id="554" r:id="rId83"/>
    <p:sldId id="555" r:id="rId84"/>
    <p:sldId id="556" r:id="rId85"/>
    <p:sldId id="557" r:id="rId86"/>
    <p:sldId id="558" r:id="rId87"/>
    <p:sldId id="559" r:id="rId88"/>
    <p:sldId id="560" r:id="rId89"/>
    <p:sldId id="561" r:id="rId90"/>
    <p:sldId id="562" r:id="rId91"/>
  </p:sldIdLst>
  <p:sldSz cx="9144000" cy="6858000" type="screen4x3"/>
  <p:notesSz cx="6858000" cy="9144000"/>
  <p:custDataLst>
    <p:tags r:id="rId9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pitchFamily="12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00"/>
    <a:srgbClr val="3333CC"/>
    <a:srgbClr val="333399"/>
    <a:srgbClr val="FF0000"/>
    <a:srgbClr val="143C83"/>
    <a:srgbClr val="004080"/>
    <a:srgbClr val="66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6" autoAdjust="0"/>
  </p:normalViewPr>
  <p:slideViewPr>
    <p:cSldViewPr snapToGrid="0">
      <p:cViewPr>
        <p:scale>
          <a:sx n="107" d="100"/>
          <a:sy n="107" d="100"/>
        </p:scale>
        <p:origin x="-800" y="-272"/>
      </p:cViewPr>
      <p:guideLst>
        <p:guide orient="horz" pos="906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tags" Target="tags/tag1.xml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27" charset="0"/>
              </a:defRPr>
            </a:lvl1pPr>
          </a:lstStyle>
          <a:p>
            <a:pPr>
              <a:defRPr/>
            </a:pPr>
            <a:fld id="{AF0BAAB4-1001-428A-A52A-5AF0E71757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9FD5ECB-3D15-48D5-A556-4D0C3F9D2304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A83B4AF6-5F66-4938-B683-C25C9234357C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A0984C0C-F795-4E92-87A4-E13A435338E3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B0CC6787-56A7-4AA3-A8D6-EC94879ECACD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B914630E-E6B5-42BD-8D15-377A83EA8033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C142C84-67AE-4747-9C65-7A57609457CF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5A5B203-0757-4E90-B220-D4F1549A0ECB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27596E1-4F06-4F17-A45C-7806BE1B653D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3C1A3822-98C3-4258-9329-541EB788789D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14B5E9CF-2E36-40D8-AB4A-59C538CA5D23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7944BE5-9D67-4273-B437-27123CAFA9DF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19CCF431-C3CC-4D33-857A-1F3D7D4F625C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724BA3DF-C3D6-40D9-9A2D-E7CCC7F1EE88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DEAA052C-7103-44B7-825B-61A073E4D7F6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F5E9341-2D87-4B20-9D1C-9F0D91DD1199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66A75230-3853-4C72-8004-58754E2F602C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992CEC4C-92E7-4E35-BB35-B631DD10452C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267BB7C5-9151-4B0A-8B8F-41721F65036D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ABE0B612-5B4D-41F7-A2AD-D7E84D28B526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85C24B1-66AC-4918-B7A3-5D64715D7BF3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03E693D-DAB6-428F-A588-0E3F1223C72A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65E7BE61-4059-444E-8CD2-E9A8C77A92E8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2430A13C-2BA8-4BF2-91AD-B7F456E69FA2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9B3D8C66-0EDE-43D5-86C4-148202AB2DEF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0C7BB9B3-213C-4F28-BC0B-D653E75AD2BA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374CAC0D-F97A-4A1C-AEDC-CEA7EA62E592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F65AB29-EFDC-4AFA-9EBB-3E096EC14E3B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1347EBFD-3F97-4057-B6F1-43432514C9E8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6A214B45-14DE-45A3-B2AF-D46EF2C35C38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D5D5BE4E-C345-4B78-90B4-3A0674D538B2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8569ED2F-D1C7-4C09-BF9B-B9E69944AAA7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B78A2411-325B-41BB-A56E-ABE39797B193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CCDB05B2-160E-4949-9E3E-CAB691CDC54A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78191205-1FFB-4B3E-B11C-A5CF48FED1D0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1CBFFEE-3741-48F5-9BD2-744D4EF092DB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A131FCFF-856A-42DF-ACE3-6C500D46EF0A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C45202FE-675F-4D9A-A6D7-22EE8066A916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B5229C0A-451B-471F-8855-CCD285ED456B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720956E8-A032-4895-8A33-E864BBD377AF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1D28CDB9-07F1-4A78-B98F-4B865BA1D3A2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93E6E0E6-C044-4CEE-B5FF-0AADD0C2AE35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969A0B6-6EBC-4A0F-AC93-F25F7417C31B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6C4CE101-E962-406C-B00A-D72949A36B75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98C5829D-DB55-45C8-BFD9-C97E9C1A1542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948E8C0C-EF53-41C2-AC9B-21994A249166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040077A-08D9-4C05-9A72-E9F3280044A3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F9085928-CF46-451D-A55C-01CE6414FC47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907D6FCB-2AA5-4A65-B631-3D6110A307EC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706B8DFE-7DD7-4E71-BE28-D7C082E8603C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3F2A9F14-B8E1-4947-8153-D7FB70340CD3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F1280AE1-9A5F-4ED3-9A87-F5008391D5EB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A13CEDA7-6ED9-4C01-A8EF-2FE87695D3DF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8351647-20D7-485D-8EF6-3C1CC373BA13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A37733AA-AC60-4941-BDF9-AF319EAC331E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12793522-3278-4FA7-860C-70DB97B146A1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4A13A52-D8A4-4A34-B94C-2083D8CE80B9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19FA120-B866-4D35-9B8A-583E72C7605E}" type="slidenum">
              <a:rPr lang="en-US" sz="1200" smtClean="0"/>
              <a:pPr/>
              <a:t>61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83A27F12-412F-437E-A9D3-7B075970E7DF}" type="slidenum">
              <a:rPr lang="en-US" sz="1200" smtClean="0"/>
              <a:pPr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369F5726-EBC9-4077-B094-3856138F8765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0530A1BB-F5A5-4D55-846B-CB7A0BE9D612}" type="slidenum">
              <a:rPr lang="en-US" sz="1200" smtClean="0"/>
              <a:pPr/>
              <a:t>64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B8C5E182-4508-4DB5-8C54-502E37569C72}" type="slidenum">
              <a:rPr lang="en-US" sz="1200" smtClean="0"/>
              <a:pPr/>
              <a:t>65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D8424DC-17EC-4BAE-B8A8-7F1672FEEA42}" type="slidenum">
              <a:rPr lang="en-US" sz="1200" smtClean="0"/>
              <a:pPr/>
              <a:t>66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7ABDB429-E7B5-4F6F-BF42-9D898CA1A41F}" type="slidenum">
              <a:rPr lang="en-US" sz="1200" smtClean="0"/>
              <a:pPr/>
              <a:t>67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1F52FB6A-DD11-4513-A61E-4D046BF59C26}" type="slidenum">
              <a:rPr lang="en-US" sz="1200" smtClean="0"/>
              <a:pPr/>
              <a:t>68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313C9DC3-060E-473F-ADE1-E24C4500E518}" type="slidenum">
              <a:rPr lang="en-US" sz="1200" smtClean="0"/>
              <a:pPr/>
              <a:t>69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62434DEC-1C85-4B02-9B03-BF8D23F5EFD0}" type="slidenum">
              <a:rPr lang="en-US" sz="1200" smtClean="0"/>
              <a:pPr/>
              <a:t>70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2CF877B-0E1E-4BE1-AA00-4ADF5366144E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376959AD-956F-497A-8DCC-38572500B4D9}" type="slidenum">
              <a:rPr lang="en-US" sz="1200" smtClean="0"/>
              <a:pPr/>
              <a:t>71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F35A998F-C1E4-4574-8E3C-E1D44821C78C}" type="slidenum">
              <a:rPr lang="en-US" sz="1200" smtClean="0"/>
              <a:pPr/>
              <a:t>72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BF53F046-B0A8-41BD-AAF9-30EB5755F75B}" type="slidenum">
              <a:rPr lang="en-US" sz="1200" smtClean="0"/>
              <a:pPr/>
              <a:t>73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B611A60-EBE7-4BC7-90E0-DD5AD052A0EE}" type="slidenum">
              <a:rPr lang="en-US" sz="1200" smtClean="0"/>
              <a:pPr/>
              <a:t>74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C5084F80-F53B-48B5-A5B2-28A9D0E1A084}" type="slidenum">
              <a:rPr lang="en-US" sz="1200" smtClean="0"/>
              <a:pPr/>
              <a:t>75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719EE0CE-3C9E-47EC-B674-D7A5635C8BBB}" type="slidenum">
              <a:rPr lang="en-US" sz="1200" smtClean="0"/>
              <a:pPr/>
              <a:t>76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32B9ED1F-EA7C-4F79-ACB1-782E87491823}" type="slidenum">
              <a:rPr lang="en-US" sz="1200" smtClean="0"/>
              <a:pPr/>
              <a:t>77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BABA3B4-358D-4B0D-B3C6-2F7EC1C95604}" type="slidenum">
              <a:rPr lang="en-US" sz="1200" smtClean="0"/>
              <a:pPr/>
              <a:t>78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0CA3029C-3A30-4405-8BC9-415AAC00E247}" type="slidenum">
              <a:rPr lang="en-US" sz="1200" smtClean="0"/>
              <a:pPr/>
              <a:t>79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8E467DB8-1A4B-41A6-816F-32804A2A3018}" type="slidenum">
              <a:rPr lang="en-US" sz="1200" smtClean="0"/>
              <a:pPr/>
              <a:t>80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0120BAA-F9DB-411C-967B-59ABE9166735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FCA7EF0-6808-485A-8B4C-4CCE76475B6F}" type="slidenum">
              <a:rPr lang="en-US" sz="1200" smtClean="0"/>
              <a:pPr/>
              <a:t>81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2C400E7B-5592-4E16-A26E-B821AC2E902D}" type="slidenum">
              <a:rPr lang="en-US" sz="1200" smtClean="0"/>
              <a:pPr/>
              <a:t>82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45FB3952-057C-4C83-AD63-43426D643C2C}" type="slidenum">
              <a:rPr lang="en-US" sz="1200" smtClean="0"/>
              <a:pPr/>
              <a:t>83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B5E41E41-F7B4-4A61-A2C9-89EF5A45D893}" type="slidenum">
              <a:rPr lang="en-US" sz="1200" smtClean="0"/>
              <a:pPr/>
              <a:t>84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FE1E168D-C68B-43A4-8521-AD7CF752F018}" type="slidenum">
              <a:rPr lang="en-US" sz="1200" smtClean="0"/>
              <a:pPr/>
              <a:t>85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C170D72F-555E-4ACE-81D8-492A0B503DB7}" type="slidenum">
              <a:rPr lang="en-US" sz="1200" smtClean="0"/>
              <a:pPr/>
              <a:t>86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7DF68C97-5801-4480-BCCD-1F99C15E692E}" type="slidenum">
              <a:rPr lang="en-US" sz="1200" smtClean="0"/>
              <a:pPr/>
              <a:t>87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3D32D20C-73DB-450C-BD79-60B38F7C1937}" type="slidenum">
              <a:rPr lang="en-US" sz="1200" smtClean="0"/>
              <a:pPr/>
              <a:t>88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8A544CB-924F-4E41-834B-307048778247}" type="slidenum">
              <a:rPr lang="en-US" sz="1200" smtClean="0"/>
              <a:pPr/>
              <a:t>89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5A9E70F-E76A-4226-AB02-9A7C25137976}" type="slidenum">
              <a:rPr lang="en-US" sz="1200" smtClean="0"/>
              <a:pPr/>
              <a:t>90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70A509FE-DB42-4A7B-B2C5-F715C54F4A75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9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8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2" r:id="rId2"/>
    <p:sldLayoutId id="2147484023" r:id="rId3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ヒラギノ角ゴ Pro W3" charset="0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ヒラギノ角ゴ Pro W3" charset="0"/>
          <a:cs typeface="Times New Roman" pitchFamily="18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ヒラギノ角ゴ Pro W3" charset="0"/>
          <a:cs typeface="Times New Roman" pitchFamily="18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ヒラギノ角ゴ Pro W3" charset="0"/>
          <a:cs typeface="Times New Roman" pitchFamily="18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ヒラギノ角ゴ Pro W3" charset="0"/>
          <a:cs typeface="Times New Roman" pitchFamily="18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Times New Roman" pitchFamily="18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Times New Roman" pitchFamily="18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Times New Roman" pitchFamily="18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4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105400" y="5410200"/>
            <a:ext cx="403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2100">
              <a:latin typeface="Arial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105400" y="700088"/>
            <a:ext cx="403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 charset="0"/>
              </a:rPr>
              <a:t>Lecture Presentation</a:t>
            </a:r>
          </a:p>
        </p:txBody>
      </p:sp>
      <p:sp>
        <p:nvSpPr>
          <p:cNvPr id="3077" name="Title 1"/>
          <p:cNvSpPr>
            <a:spLocks noGrp="1"/>
          </p:cNvSpPr>
          <p:nvPr/>
        </p:nvSpPr>
        <p:spPr bwMode="auto">
          <a:xfrm>
            <a:off x="5105400" y="1676400"/>
            <a:ext cx="4038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400" b="1" dirty="0">
                <a:latin typeface="Arial" pitchFamily="34" charset="0"/>
              </a:rPr>
              <a:t>Chapter 3</a:t>
            </a:r>
            <a:br>
              <a:rPr lang="en-US" sz="3400" b="1" dirty="0">
                <a:latin typeface="Arial" pitchFamily="34" charset="0"/>
              </a:rPr>
            </a:br>
            <a:r>
              <a:rPr lang="en-US" sz="3400" b="1" dirty="0">
                <a:latin typeface="Arial" pitchFamily="34" charset="0"/>
              </a:rPr>
              <a:t/>
            </a:r>
            <a:br>
              <a:rPr lang="en-US" sz="3400" b="1" dirty="0">
                <a:latin typeface="Arial" pitchFamily="34" charset="0"/>
              </a:rPr>
            </a:br>
            <a:r>
              <a:rPr lang="en-US" sz="3400" b="1" dirty="0">
                <a:latin typeface="Arial" pitchFamily="34" charset="0"/>
              </a:rPr>
              <a:t>Molecules, Compounds, and Chemical Equations </a:t>
            </a:r>
            <a:endParaRPr lang="en-US" sz="3400" dirty="0">
              <a:latin typeface="Arial" pitchFamily="34" charset="0"/>
            </a:endParaRPr>
          </a:p>
        </p:txBody>
      </p:sp>
      <p:pic>
        <p:nvPicPr>
          <p:cNvPr id="30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8600"/>
            <a:ext cx="4856162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Ionic Compounds in Solid Phase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05850" cy="2062163"/>
          </a:xfrm>
        </p:spPr>
        <p:txBody>
          <a:bodyPr/>
          <a:lstStyle/>
          <a:p>
            <a:r>
              <a:rPr lang="en-US" smtClean="0">
                <a:ea typeface="ヒラギノ角ゴ Pro W3" pitchFamily="127" charset="-128"/>
              </a:rPr>
              <a:t>In the solid phase, the ionic compound is composed of a lattice—a regular three-dimensional array—of alternating cations </a:t>
            </a:r>
            <a:br>
              <a:rPr lang="en-US" smtClean="0">
                <a:ea typeface="ヒラギノ角ゴ Pro W3" pitchFamily="127" charset="-128"/>
              </a:rPr>
            </a:br>
            <a:r>
              <a:rPr lang="en-US" smtClean="0">
                <a:ea typeface="ヒラギノ角ゴ Pro W3" pitchFamily="127" charset="-128"/>
              </a:rPr>
              <a:t>and anions.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The Formation of Ionic Compounds</a:t>
            </a: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"/>
          <a:stretch>
            <a:fillRect/>
          </a:stretch>
        </p:blipFill>
        <p:spPr bwMode="auto">
          <a:xfrm>
            <a:off x="719138" y="584200"/>
            <a:ext cx="7705725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Covalent Bonds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96300" cy="3145476"/>
          </a:xfrm>
        </p:spPr>
        <p:txBody>
          <a:bodyPr/>
          <a:lstStyle/>
          <a:p>
            <a:r>
              <a:rPr lang="en-US" b="1" i="1" dirty="0" smtClean="0">
                <a:ea typeface="ヒラギノ角ゴ Pro W3" pitchFamily="127" charset="-128"/>
              </a:rPr>
              <a:t>Covalent bonds </a:t>
            </a:r>
            <a:r>
              <a:rPr lang="en-US" dirty="0" smtClean="0">
                <a:ea typeface="ヒラギノ角ゴ Pro W3" pitchFamily="127" charset="-128"/>
              </a:rPr>
              <a:t>occur between two or more nonmetals. The two atoms </a:t>
            </a:r>
            <a:r>
              <a:rPr lang="en-US" i="1" dirty="0" smtClean="0">
                <a:ea typeface="ヒラギノ角ゴ Pro W3" pitchFamily="127" charset="-128"/>
              </a:rPr>
              <a:t>share</a:t>
            </a:r>
            <a:r>
              <a:rPr lang="en-US" dirty="0" smtClean="0">
                <a:ea typeface="ヒラギノ角ゴ Pro W3" pitchFamily="127" charset="-128"/>
              </a:rPr>
              <a:t> electrons between them, composing a </a:t>
            </a:r>
            <a:r>
              <a:rPr lang="en-US" i="1" dirty="0" smtClean="0">
                <a:ea typeface="ヒラギノ角ゴ Pro W3" pitchFamily="127" charset="-128"/>
              </a:rPr>
              <a:t>molecule</a:t>
            </a:r>
            <a:r>
              <a:rPr lang="en-US" dirty="0" smtClean="0">
                <a:ea typeface="ヒラギノ角ゴ Pro W3" pitchFamily="127" charset="-128"/>
              </a:rPr>
              <a:t>.</a:t>
            </a:r>
          </a:p>
          <a:p>
            <a:r>
              <a:rPr lang="en-US" dirty="0" smtClean="0">
                <a:ea typeface="ヒラギノ角ゴ Pro W3" pitchFamily="127" charset="-128"/>
              </a:rPr>
              <a:t>Covalently bonded compounds are also called </a:t>
            </a:r>
            <a:r>
              <a:rPr lang="en-US" b="1" dirty="0" smtClean="0">
                <a:ea typeface="ヒラギノ角ゴ Pro W3" pitchFamily="127" charset="-128"/>
              </a:rPr>
              <a:t>molecular compounds</a:t>
            </a:r>
            <a:r>
              <a:rPr lang="en-US" dirty="0" smtClean="0">
                <a:ea typeface="ヒラギノ角ゴ Pro W3" pitchFamily="127" charset="-128"/>
              </a:rPr>
              <a:t>.</a:t>
            </a: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>
            <a:fillRect/>
          </a:stretch>
        </p:blipFill>
        <p:spPr bwMode="auto">
          <a:xfrm>
            <a:off x="304800" y="4474216"/>
            <a:ext cx="85344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Representing Compounds: Chemical Formulas and Molecular Models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438275"/>
            <a:ext cx="8705850" cy="4425950"/>
          </a:xfrm>
        </p:spPr>
        <p:txBody>
          <a:bodyPr/>
          <a:lstStyle/>
          <a:p>
            <a:pPr>
              <a:defRPr/>
            </a:pPr>
            <a:r>
              <a:rPr lang="en-US" dirty="0"/>
              <a:t>A compound’s </a:t>
            </a:r>
            <a:r>
              <a:rPr lang="en-US" b="1" dirty="0"/>
              <a:t>chemical formula </a:t>
            </a:r>
            <a:r>
              <a:rPr lang="en-US" dirty="0"/>
              <a:t>indicates the elements present in the compound and the relative number of atoms or ions of each.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Water is represented as H</a:t>
            </a:r>
            <a:r>
              <a:rPr lang="en-US" baseline="-25000" dirty="0"/>
              <a:t>2</a:t>
            </a:r>
            <a:r>
              <a:rPr lang="en-US" dirty="0"/>
              <a:t>O.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Sodium Chloride is represented as </a:t>
            </a:r>
            <a:r>
              <a:rPr lang="en-US" dirty="0" err="1"/>
              <a:t>NaCl</a:t>
            </a:r>
            <a:r>
              <a:rPr lang="en-US" dirty="0"/>
              <a:t>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Carbon dioxide is represented as 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Carbon tetrachloride is represented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 </a:t>
            </a:r>
            <a:r>
              <a:rPr lang="en-US" dirty="0"/>
              <a:t>CCl</a:t>
            </a:r>
            <a:r>
              <a:rPr lang="en-US" baseline="-25000" dirty="0"/>
              <a:t>4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Types of Chemical Formulas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05850" cy="2850011"/>
          </a:xfrm>
        </p:spPr>
        <p:txBody>
          <a:bodyPr/>
          <a:lstStyle/>
          <a:p>
            <a:pPr>
              <a:defRPr/>
            </a:pPr>
            <a:r>
              <a:rPr lang="en-US" dirty="0"/>
              <a:t>Chemical formulas can generally be categorized into three different types: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smtClean="0"/>
              <a:t>empirical formulas,</a:t>
            </a:r>
            <a:endParaRPr lang="en-US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smtClean="0"/>
              <a:t>molecular formulas, and</a:t>
            </a:r>
            <a:endParaRPr lang="en-US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smtClean="0"/>
              <a:t>structural formulas.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Types of Chemical Formulas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038225"/>
            <a:ext cx="8705850" cy="477043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An </a:t>
            </a:r>
            <a:r>
              <a:rPr lang="en-US" sz="2800" b="1" dirty="0"/>
              <a:t>empirical formula </a:t>
            </a:r>
            <a:r>
              <a:rPr lang="en-US" sz="2800" dirty="0"/>
              <a:t>gives the </a:t>
            </a:r>
            <a:r>
              <a:rPr lang="en-US" sz="2800" i="1" dirty="0"/>
              <a:t>relative</a:t>
            </a:r>
            <a:r>
              <a:rPr lang="en-US" sz="2800" dirty="0"/>
              <a:t> number of atoms of each element in a compound.</a:t>
            </a:r>
          </a:p>
          <a:p>
            <a:pPr>
              <a:defRPr/>
            </a:pPr>
            <a:r>
              <a:rPr lang="en-US" sz="2800" dirty="0"/>
              <a:t>A</a:t>
            </a:r>
            <a:r>
              <a:rPr lang="en-US" sz="2800" b="1" dirty="0"/>
              <a:t> molecular formula</a:t>
            </a:r>
            <a:r>
              <a:rPr lang="en-US" sz="2800" dirty="0"/>
              <a:t> gives the </a:t>
            </a:r>
            <a:r>
              <a:rPr lang="en-US" sz="2800" i="1" dirty="0"/>
              <a:t>actual</a:t>
            </a:r>
            <a:r>
              <a:rPr lang="en-US" sz="2800" dirty="0"/>
              <a:t> number of atoms of each element in </a:t>
            </a:r>
            <a:r>
              <a:rPr lang="en-US" sz="2800" dirty="0" smtClean="0"/>
              <a:t>the </a:t>
            </a:r>
            <a:r>
              <a:rPr lang="en-US" sz="2800" dirty="0"/>
              <a:t>molecule of a compound. </a:t>
            </a:r>
          </a:p>
          <a:p>
            <a:pPr marL="740664" indent="-283464">
              <a:buFontTx/>
              <a:buNone/>
              <a:defRPr/>
            </a:pPr>
            <a:r>
              <a:rPr lang="en-US" sz="2400" dirty="0"/>
              <a:t>(a)	For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, the greatest common factor is 2. </a:t>
            </a:r>
            <a:r>
              <a:rPr lang="en-US" sz="2400" dirty="0" smtClean="0"/>
              <a:t>The</a:t>
            </a:r>
            <a:br>
              <a:rPr lang="en-US" sz="2400" dirty="0" smtClean="0"/>
            </a:br>
            <a:r>
              <a:rPr lang="en-US" sz="2400" dirty="0" smtClean="0"/>
              <a:t>  empirical </a:t>
            </a:r>
            <a:r>
              <a:rPr lang="en-US" sz="2400" dirty="0"/>
              <a:t>formula is therefore HO. </a:t>
            </a:r>
          </a:p>
          <a:p>
            <a:pPr marL="740664" indent="-283464">
              <a:buFontTx/>
              <a:buNone/>
              <a:defRPr/>
            </a:pPr>
            <a:r>
              <a:rPr lang="en-US" sz="2400" dirty="0"/>
              <a:t>(b)	For B</a:t>
            </a:r>
            <a:r>
              <a:rPr lang="en-US" sz="2400" baseline="-25000" dirty="0"/>
              <a:t>2</a:t>
            </a:r>
            <a:r>
              <a:rPr lang="en-US" sz="2400" dirty="0"/>
              <a:t>H</a:t>
            </a:r>
            <a:r>
              <a:rPr lang="en-US" sz="2400" baseline="-25000" dirty="0"/>
              <a:t>6</a:t>
            </a:r>
            <a:r>
              <a:rPr lang="en-US" sz="2400" dirty="0"/>
              <a:t>, the greatest common factor is 2. </a:t>
            </a:r>
            <a:r>
              <a:rPr lang="en-US" sz="2400" dirty="0" smtClean="0"/>
              <a:t>The</a:t>
            </a:r>
            <a:br>
              <a:rPr lang="en-US" sz="2400" dirty="0" smtClean="0"/>
            </a:br>
            <a:r>
              <a:rPr lang="en-US" sz="2400" dirty="0" smtClean="0"/>
              <a:t>  empirical </a:t>
            </a:r>
            <a:r>
              <a:rPr lang="en-US" sz="2400" dirty="0"/>
              <a:t>formula is therefore BH</a:t>
            </a:r>
            <a:r>
              <a:rPr lang="en-US" sz="2400" baseline="-25000" dirty="0"/>
              <a:t>3</a:t>
            </a:r>
            <a:r>
              <a:rPr lang="en-US" sz="2400" dirty="0"/>
              <a:t>. </a:t>
            </a:r>
          </a:p>
          <a:p>
            <a:pPr marL="740664" indent="-283464">
              <a:buFontTx/>
              <a:buNone/>
              <a:defRPr/>
            </a:pPr>
            <a:r>
              <a:rPr lang="en-US" sz="2400" dirty="0"/>
              <a:t>(c)	For CCl</a:t>
            </a:r>
            <a:r>
              <a:rPr lang="en-US" sz="2400" baseline="-25000" dirty="0"/>
              <a:t>4</a:t>
            </a:r>
            <a:r>
              <a:rPr lang="en-US" sz="2400" dirty="0"/>
              <a:t>, the only common factor is 1, so the </a:t>
            </a:r>
            <a:r>
              <a:rPr lang="en-US" sz="2400" dirty="0" smtClean="0"/>
              <a:t>empirical</a:t>
            </a:r>
            <a:br>
              <a:rPr lang="en-US" sz="2400" dirty="0" smtClean="0"/>
            </a:br>
            <a:r>
              <a:rPr lang="en-US" sz="2400" dirty="0" smtClean="0"/>
              <a:t>  formula </a:t>
            </a:r>
            <a:r>
              <a:rPr lang="en-US" sz="2400" dirty="0"/>
              <a:t>and the molecular formula </a:t>
            </a:r>
            <a:r>
              <a:rPr lang="en-US" sz="2400" dirty="0" smtClean="0"/>
              <a:t>are </a:t>
            </a:r>
            <a:r>
              <a:rPr lang="en-US" sz="2400" dirty="0"/>
              <a:t>identical.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Types of Chemical Formulas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42900" y="1038225"/>
            <a:ext cx="8658225" cy="2849563"/>
          </a:xfrm>
        </p:spPr>
        <p:txBody>
          <a:bodyPr/>
          <a:lstStyle/>
          <a:p>
            <a:r>
              <a:rPr lang="en-US" sz="2800" dirty="0" smtClean="0">
                <a:ea typeface="ヒラギノ角ゴ Pro W3" pitchFamily="127" charset="-128"/>
              </a:rPr>
              <a:t>A</a:t>
            </a:r>
            <a:r>
              <a:rPr lang="en-US" sz="2800" b="1" dirty="0" smtClean="0">
                <a:ea typeface="ヒラギノ角ゴ Pro W3" pitchFamily="127" charset="-128"/>
              </a:rPr>
              <a:t> structural formula</a:t>
            </a:r>
            <a:r>
              <a:rPr lang="en-US" sz="2800" dirty="0" smtClean="0">
                <a:ea typeface="ヒラギノ角ゴ Pro W3" pitchFamily="127" charset="-128"/>
              </a:rPr>
              <a:t> uses lines to represent covalent bonds and shows how atoms in a molecule are connected or bonded to each other. </a:t>
            </a:r>
          </a:p>
          <a:p>
            <a:r>
              <a:rPr lang="en-US" sz="2800" dirty="0" smtClean="0">
                <a:ea typeface="ヒラギノ角ゴ Pro W3" pitchFamily="127" charset="-128"/>
              </a:rPr>
              <a:t>It can also show the molecule’s geometry.</a:t>
            </a:r>
          </a:p>
          <a:p>
            <a:r>
              <a:rPr lang="en-US" sz="2800" dirty="0" smtClean="0">
                <a:ea typeface="ヒラギノ角ゴ Pro W3" pitchFamily="127" charset="-128"/>
              </a:rPr>
              <a:t>The structural formula for H</a:t>
            </a:r>
            <a:r>
              <a:rPr lang="en-US" sz="2800" baseline="-25000" dirty="0" smtClean="0">
                <a:ea typeface="ヒラギノ角ゴ Pro W3" pitchFamily="127" charset="-128"/>
              </a:rPr>
              <a:t>2</a:t>
            </a:r>
            <a:r>
              <a:rPr lang="en-US" sz="2800" dirty="0" smtClean="0">
                <a:ea typeface="ヒラギノ角ゴ Pro W3" pitchFamily="127" charset="-128"/>
              </a:rPr>
              <a:t>O</a:t>
            </a:r>
            <a:r>
              <a:rPr lang="en-US" sz="2800" baseline="-25000" dirty="0" smtClean="0">
                <a:ea typeface="ヒラギノ角ゴ Pro W3" pitchFamily="127" charset="-128"/>
              </a:rPr>
              <a:t>2</a:t>
            </a:r>
            <a:r>
              <a:rPr lang="en-US" sz="2800" dirty="0" smtClean="0">
                <a:ea typeface="ヒラギノ角ゴ Pro W3" pitchFamily="127" charset="-128"/>
              </a:rPr>
              <a:t> can be shown as either of the following. </a:t>
            </a: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6"/>
          <a:stretch>
            <a:fillRect/>
          </a:stretch>
        </p:blipFill>
        <p:spPr bwMode="auto">
          <a:xfrm>
            <a:off x="809625" y="4916488"/>
            <a:ext cx="32210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"/>
          <a:stretch>
            <a:fillRect/>
          </a:stretch>
        </p:blipFill>
        <p:spPr bwMode="auto">
          <a:xfrm>
            <a:off x="5586413" y="3971925"/>
            <a:ext cx="17970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Types of Chemical Formulas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3145476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The type of formula we use depends on how much we know about the compound and how much we want to communicate.</a:t>
            </a:r>
          </a:p>
          <a:p>
            <a:r>
              <a:rPr lang="en-US" dirty="0" smtClean="0">
                <a:ea typeface="ヒラギノ角ゴ Pro W3" pitchFamily="127" charset="-128"/>
              </a:rPr>
              <a:t>A structural formula communicates the most information. An empirical formula communicates the least.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Molecular Models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42900" y="1038225"/>
            <a:ext cx="5581650" cy="4862513"/>
          </a:xfrm>
        </p:spPr>
        <p:txBody>
          <a:bodyPr/>
          <a:lstStyle/>
          <a:p>
            <a:r>
              <a:rPr lang="en-US" sz="2800" dirty="0" smtClean="0">
                <a:ea typeface="ヒラギノ角ゴ Pro W3" pitchFamily="127" charset="-128"/>
              </a:rPr>
              <a:t>A </a:t>
            </a:r>
            <a:r>
              <a:rPr lang="en-US" sz="2800" i="1" dirty="0" smtClean="0">
                <a:ea typeface="ヒラギノ角ゴ Pro W3" pitchFamily="127" charset="-128"/>
              </a:rPr>
              <a:t>molecular model </a:t>
            </a:r>
            <a:r>
              <a:rPr lang="en-US" sz="2800" dirty="0" smtClean="0">
                <a:ea typeface="ヒラギノ角ゴ Pro W3" pitchFamily="127" charset="-128"/>
              </a:rPr>
              <a:t>is a more accurate and complete way to specify a compound.  </a:t>
            </a:r>
          </a:p>
          <a:p>
            <a:pPr>
              <a:spcBef>
                <a:spcPts val="1800"/>
              </a:spcBef>
            </a:pPr>
            <a:r>
              <a:rPr lang="en-US" sz="2800" dirty="0" smtClean="0">
                <a:ea typeface="ヒラギノ角ゴ Pro W3" pitchFamily="127" charset="-128"/>
              </a:rPr>
              <a:t>A </a:t>
            </a:r>
            <a:r>
              <a:rPr lang="en-US" sz="2800" b="1" dirty="0" smtClean="0">
                <a:ea typeface="ヒラギノ角ゴ Pro W3" pitchFamily="127" charset="-128"/>
              </a:rPr>
              <a:t>ball-and-stick molecular model </a:t>
            </a:r>
            <a:r>
              <a:rPr lang="en-US" sz="2800" dirty="0" smtClean="0">
                <a:ea typeface="ヒラギノ角ゴ Pro W3" pitchFamily="127" charset="-128"/>
              </a:rPr>
              <a:t>represents atoms as balls and chemical bonds as sticks; how the two connect reflects a molecule’</a:t>
            </a:r>
            <a:r>
              <a:rPr lang="en-US" altLang="ja-JP" sz="2800" dirty="0" smtClean="0">
                <a:ea typeface="ヒラギノ角ゴ Pro W3" pitchFamily="127" charset="-128"/>
              </a:rPr>
              <a:t>s shape.</a:t>
            </a:r>
            <a:endParaRPr lang="ja-JP" altLang="en-US" sz="2800" dirty="0" smtClean="0">
              <a:ea typeface="ヒラギノ角ゴ Pro W3" pitchFamily="127" charset="-128"/>
            </a:endParaRPr>
          </a:p>
          <a:p>
            <a:pPr>
              <a:spcBef>
                <a:spcPts val="1800"/>
              </a:spcBef>
            </a:pPr>
            <a:r>
              <a:rPr lang="en-US" sz="2800" dirty="0" smtClean="0">
                <a:ea typeface="ヒラギノ角ゴ Pro W3" pitchFamily="127" charset="-128"/>
              </a:rPr>
              <a:t>The balls are typically color-coded to specific elements.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"/>
          <a:stretch>
            <a:fillRect/>
          </a:stretch>
        </p:blipFill>
        <p:spPr bwMode="auto">
          <a:xfrm>
            <a:off x="6470650" y="536575"/>
            <a:ext cx="22923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Molecular Models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42900" y="1009650"/>
            <a:ext cx="8648700" cy="1938338"/>
          </a:xfrm>
        </p:spPr>
        <p:txBody>
          <a:bodyPr/>
          <a:lstStyle/>
          <a:p>
            <a:r>
              <a:rPr lang="en-US" sz="3000" smtClean="0">
                <a:ea typeface="ヒラギノ角ゴ Pro W3" pitchFamily="127" charset="-128"/>
              </a:rPr>
              <a:t>In a </a:t>
            </a:r>
            <a:r>
              <a:rPr lang="en-US" sz="3000" b="1" smtClean="0">
                <a:ea typeface="ヒラギノ角ゴ Pro W3" pitchFamily="127" charset="-128"/>
              </a:rPr>
              <a:t>space-filling molecular model</a:t>
            </a:r>
            <a:r>
              <a:rPr lang="en-US" sz="3000" smtClean="0">
                <a:ea typeface="ヒラギノ角ゴ Pro W3" pitchFamily="127" charset="-128"/>
              </a:rPr>
              <a:t>, atoms fill the space between each other to more closely represent a best estimate for how a molecule might appear if scaled to visible size.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6"/>
          <a:stretch>
            <a:fillRect/>
          </a:stretch>
        </p:blipFill>
        <p:spPr bwMode="auto">
          <a:xfrm>
            <a:off x="304800" y="3421063"/>
            <a:ext cx="85344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How Many Different Substances Exist?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90600"/>
            <a:ext cx="8439150" cy="2653034"/>
          </a:xfrm>
        </p:spPr>
        <p:txBody>
          <a:bodyPr/>
          <a:lstStyle/>
          <a:p>
            <a:r>
              <a:rPr lang="en-US" sz="3200" dirty="0" smtClean="0">
                <a:ea typeface="ヒラギノ角ゴ Pro W3" pitchFamily="127" charset="-128"/>
              </a:rPr>
              <a:t>Elements combine with each other to form </a:t>
            </a:r>
            <a:r>
              <a:rPr lang="en-US" sz="3200" i="1" dirty="0" smtClean="0">
                <a:ea typeface="ヒラギノ角ゴ Pro W3" pitchFamily="127" charset="-128"/>
              </a:rPr>
              <a:t>compounds</a:t>
            </a:r>
            <a:r>
              <a:rPr lang="en-US" sz="3200" dirty="0" smtClean="0">
                <a:ea typeface="ヒラギノ角ゴ Pro W3" pitchFamily="127" charset="-128"/>
              </a:rPr>
              <a:t>. </a:t>
            </a:r>
          </a:p>
          <a:p>
            <a:r>
              <a:rPr lang="en-US" sz="3200" dirty="0" smtClean="0">
                <a:ea typeface="ヒラギノ角ゴ Pro W3" pitchFamily="127" charset="-128"/>
              </a:rPr>
              <a:t>The great diversity of substances that we find in nature is a direct result of the ability of elements to form compounds.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Ways of Representing a Compound</a:t>
            </a:r>
          </a:p>
        </p:txBody>
      </p:sp>
      <p:pic>
        <p:nvPicPr>
          <p:cNvPr id="2" name="Picture 1" descr="03_01_Ta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"/>
          <a:stretch/>
        </p:blipFill>
        <p:spPr>
          <a:xfrm>
            <a:off x="1067744" y="652150"/>
            <a:ext cx="7029487" cy="5805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An Atomic-Level View of Elements and Compounds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42900" y="1038225"/>
            <a:ext cx="8648700" cy="1040285"/>
          </a:xfrm>
        </p:spPr>
        <p:txBody>
          <a:bodyPr/>
          <a:lstStyle/>
          <a:p>
            <a:r>
              <a:rPr lang="en-US" sz="2800" dirty="0" smtClean="0">
                <a:ea typeface="ヒラギノ角ゴ Pro W3" pitchFamily="127" charset="-128"/>
              </a:rPr>
              <a:t>Elements may be either atomic or molecular. </a:t>
            </a:r>
          </a:p>
          <a:p>
            <a:r>
              <a:rPr lang="en-US" sz="2800" dirty="0" smtClean="0">
                <a:ea typeface="ヒラギノ角ゴ Pro W3" pitchFamily="127" charset="-128"/>
              </a:rPr>
              <a:t>Compounds may be either molecular or ionic.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8"/>
          <a:stretch>
            <a:fillRect/>
          </a:stretch>
        </p:blipFill>
        <p:spPr bwMode="auto">
          <a:xfrm>
            <a:off x="304800" y="2129558"/>
            <a:ext cx="85344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View of Elements and Compounds 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038225"/>
            <a:ext cx="8658225" cy="5035550"/>
          </a:xfrm>
        </p:spPr>
        <p:txBody>
          <a:bodyPr/>
          <a:lstStyle/>
          <a:p>
            <a:pPr>
              <a:defRPr/>
            </a:pPr>
            <a:r>
              <a:rPr lang="en-US" sz="2800" b="1" dirty="0"/>
              <a:t>Atomic elements</a:t>
            </a:r>
            <a:r>
              <a:rPr lang="en-US" sz="2800" dirty="0"/>
              <a:t> exist in nature with single atoms as their basic units. Most elements fall into this category.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fr-FR" sz="2600" dirty="0" err="1"/>
              <a:t>Examples</a:t>
            </a:r>
            <a:r>
              <a:rPr lang="fr-FR" sz="2600" dirty="0"/>
              <a:t> are Na, Ne, K, Mg, etc.</a:t>
            </a:r>
          </a:p>
          <a:p>
            <a:pPr>
              <a:defRPr/>
            </a:pPr>
            <a:r>
              <a:rPr lang="en-US" sz="2800" b="1" dirty="0"/>
              <a:t>Molecular elements</a:t>
            </a:r>
            <a:r>
              <a:rPr lang="en-US" sz="2800" dirty="0"/>
              <a:t> do not normally exist in nature with single atoms as their basic units; instead, they exist as molecules—two or more atoms of the element bonded together.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There </a:t>
            </a:r>
            <a:r>
              <a:rPr lang="en-US" sz="2600" dirty="0" smtClean="0"/>
              <a:t>are only </a:t>
            </a:r>
            <a:r>
              <a:rPr lang="en-US" sz="2600" dirty="0"/>
              <a:t>seven diatomic elements and they are H</a:t>
            </a:r>
            <a:r>
              <a:rPr lang="en-US" sz="2600" baseline="-25000" dirty="0"/>
              <a:t>2</a:t>
            </a:r>
            <a:r>
              <a:rPr lang="en-US" sz="2600" dirty="0"/>
              <a:t>, N</a:t>
            </a:r>
            <a:r>
              <a:rPr lang="en-US" sz="2600" baseline="-25000" dirty="0"/>
              <a:t>2</a:t>
            </a:r>
            <a:r>
              <a:rPr lang="en-US" sz="2600" dirty="0"/>
              <a:t>, O</a:t>
            </a:r>
            <a:r>
              <a:rPr lang="en-US" sz="2600" baseline="-25000" dirty="0"/>
              <a:t>2</a:t>
            </a:r>
            <a:r>
              <a:rPr lang="en-US" sz="2600" dirty="0"/>
              <a:t>, F</a:t>
            </a:r>
            <a:r>
              <a:rPr lang="en-US" sz="2600" baseline="-25000" dirty="0"/>
              <a:t>2</a:t>
            </a:r>
            <a:r>
              <a:rPr lang="en-US" sz="2600" dirty="0"/>
              <a:t>, Cl</a:t>
            </a:r>
            <a:r>
              <a:rPr lang="en-US" sz="2600" baseline="-25000" dirty="0"/>
              <a:t>2</a:t>
            </a:r>
            <a:r>
              <a:rPr lang="en-US" sz="2600" dirty="0"/>
              <a:t>, Br</a:t>
            </a:r>
            <a:r>
              <a:rPr lang="en-US" sz="2600" baseline="-25000" dirty="0"/>
              <a:t>2</a:t>
            </a:r>
            <a:r>
              <a:rPr lang="en-US" sz="2600" dirty="0"/>
              <a:t>, and I</a:t>
            </a:r>
            <a:r>
              <a:rPr lang="en-US" sz="2600" baseline="-25000" dirty="0"/>
              <a:t>2</a:t>
            </a:r>
            <a:r>
              <a:rPr lang="en-US" sz="2600" dirty="0"/>
              <a:t>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Also, P</a:t>
            </a:r>
            <a:r>
              <a:rPr lang="en-US" sz="2600" baseline="-25000" dirty="0"/>
              <a:t>4</a:t>
            </a:r>
            <a:r>
              <a:rPr lang="en-US" sz="2600" dirty="0"/>
              <a:t> and S</a:t>
            </a:r>
            <a:r>
              <a:rPr lang="en-US" sz="2600" baseline="-25000" dirty="0"/>
              <a:t>8</a:t>
            </a:r>
            <a:r>
              <a:rPr lang="en-US" sz="2600" dirty="0"/>
              <a:t> are polyatomic elements.</a:t>
            </a:r>
            <a:endParaRPr lang="en-US" sz="2600" baseline="-25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Molecular Elements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>
            <a:fillRect/>
          </a:stretch>
        </p:blipFill>
        <p:spPr bwMode="auto">
          <a:xfrm>
            <a:off x="304800" y="747713"/>
            <a:ext cx="8534400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Molecular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801100" cy="526891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Molecular compounds </a:t>
            </a:r>
            <a:r>
              <a:rPr lang="en-US" dirty="0"/>
              <a:t>are usually composed of two or more covalently bonded nonmetals.</a:t>
            </a:r>
          </a:p>
          <a:p>
            <a:pPr>
              <a:defRPr/>
            </a:pPr>
            <a:r>
              <a:rPr lang="en-US" dirty="0"/>
              <a:t>The basic units of molecular compounds are </a:t>
            </a:r>
            <a:r>
              <a:rPr lang="en-US" b="1" dirty="0"/>
              <a:t>molecules</a:t>
            </a:r>
            <a:r>
              <a:rPr lang="en-US" dirty="0"/>
              <a:t> composed of the </a:t>
            </a:r>
            <a:r>
              <a:rPr lang="en-US" dirty="0" smtClean="0"/>
              <a:t>constituent atoms</a:t>
            </a:r>
            <a:r>
              <a:rPr lang="en-US" dirty="0"/>
              <a:t>.</a:t>
            </a:r>
          </a:p>
          <a:p>
            <a:pPr marL="914400" indent="-457200">
              <a:buFont typeface="Arial" pitchFamily="34" charset="0"/>
              <a:buChar char="–"/>
              <a:defRPr/>
            </a:pPr>
            <a:r>
              <a:rPr lang="en-US" sz="3000" dirty="0"/>
              <a:t>Water is composed of H</a:t>
            </a:r>
            <a:r>
              <a:rPr lang="en-US" sz="3000" baseline="-25000" dirty="0"/>
              <a:t>2</a:t>
            </a:r>
            <a:r>
              <a:rPr lang="en-US" sz="3000" dirty="0"/>
              <a:t>O molecules.</a:t>
            </a:r>
          </a:p>
          <a:p>
            <a:pPr marL="914400" indent="-457200">
              <a:buFont typeface="Arial" pitchFamily="34" charset="0"/>
              <a:buChar char="–"/>
              <a:defRPr/>
            </a:pPr>
            <a:r>
              <a:rPr lang="en-US" sz="3000" dirty="0"/>
              <a:t>Dry ice is composed of CO</a:t>
            </a:r>
            <a:r>
              <a:rPr lang="en-US" sz="3000" baseline="-25000" dirty="0"/>
              <a:t>2</a:t>
            </a:r>
            <a:r>
              <a:rPr lang="en-US" sz="3000" dirty="0"/>
              <a:t> molecules.</a:t>
            </a:r>
          </a:p>
          <a:p>
            <a:pPr marL="914400" indent="-457200">
              <a:buFont typeface="Arial" pitchFamily="34" charset="0"/>
              <a:buChar char="–"/>
              <a:defRPr/>
            </a:pPr>
            <a:r>
              <a:rPr lang="en-US" sz="3000" dirty="0"/>
              <a:t>Propane (often used as a fuel for grills) is composed of  C</a:t>
            </a:r>
            <a:r>
              <a:rPr lang="en-US" sz="3000" baseline="-25000" dirty="0"/>
              <a:t>3</a:t>
            </a:r>
            <a:r>
              <a:rPr lang="en-US" sz="3000" dirty="0"/>
              <a:t>H</a:t>
            </a:r>
            <a:r>
              <a:rPr lang="en-US" sz="3000" baseline="-25000" dirty="0"/>
              <a:t>8</a:t>
            </a:r>
            <a:r>
              <a:rPr lang="en-US" sz="3000" dirty="0"/>
              <a:t> molecules.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Ionic Compounds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5268913"/>
          </a:xfrm>
        </p:spPr>
        <p:txBody>
          <a:bodyPr/>
          <a:lstStyle/>
          <a:p>
            <a:r>
              <a:rPr lang="en-US" b="1" smtClean="0">
                <a:ea typeface="ヒラギノ角ゴ Pro W3" pitchFamily="127" charset="-128"/>
              </a:rPr>
              <a:t>Ionic compounds</a:t>
            </a:r>
            <a:r>
              <a:rPr lang="en-US" smtClean="0">
                <a:ea typeface="ヒラギノ角ゴ Pro W3" pitchFamily="127" charset="-128"/>
              </a:rPr>
              <a:t> are composed of cations (usually a metal) and anions (usually one</a:t>
            </a:r>
            <a:br>
              <a:rPr lang="en-US" smtClean="0">
                <a:ea typeface="ヒラギノ角ゴ Pro W3" pitchFamily="127" charset="-128"/>
              </a:rPr>
            </a:br>
            <a:r>
              <a:rPr lang="en-US" smtClean="0">
                <a:ea typeface="ヒラギノ角ゴ Pro W3" pitchFamily="127" charset="-128"/>
              </a:rPr>
              <a:t>or more nonmetals) bound together by</a:t>
            </a:r>
            <a:br>
              <a:rPr lang="en-US" smtClean="0">
                <a:ea typeface="ヒラギノ角ゴ Pro W3" pitchFamily="127" charset="-128"/>
              </a:rPr>
            </a:br>
            <a:r>
              <a:rPr lang="en-US" smtClean="0">
                <a:ea typeface="ヒラギノ角ゴ Pro W3" pitchFamily="127" charset="-128"/>
              </a:rPr>
              <a:t>ionic bonds. </a:t>
            </a:r>
          </a:p>
          <a:p>
            <a:r>
              <a:rPr lang="en-US" smtClean="0">
                <a:ea typeface="ヒラギノ角ゴ Pro W3" pitchFamily="127" charset="-128"/>
              </a:rPr>
              <a:t>The basic unit of an ionic compound is the </a:t>
            </a:r>
            <a:r>
              <a:rPr lang="en-US" b="1" smtClean="0">
                <a:ea typeface="ヒラギノ角ゴ Pro W3" pitchFamily="127" charset="-128"/>
              </a:rPr>
              <a:t>formula unit</a:t>
            </a:r>
            <a:r>
              <a:rPr lang="en-US" smtClean="0">
                <a:ea typeface="ヒラギノ角ゴ Pro W3" pitchFamily="127" charset="-128"/>
              </a:rPr>
              <a:t>, the smallest, electrically neutral collection of ions.</a:t>
            </a:r>
          </a:p>
          <a:p>
            <a:r>
              <a:rPr lang="en-US" smtClean="0">
                <a:ea typeface="ヒラギノ角ゴ Pro W3" pitchFamily="127" charset="-128"/>
              </a:rPr>
              <a:t>Table salt is an ionic compound with the formula unit NaCl, which is composed of Na</a:t>
            </a:r>
            <a:r>
              <a:rPr lang="en-US" baseline="30000" smtClean="0">
                <a:ea typeface="ヒラギノ角ゴ Pro W3" pitchFamily="127" charset="-128"/>
              </a:rPr>
              <a:t>+</a:t>
            </a:r>
            <a:r>
              <a:rPr lang="en-US" smtClean="0">
                <a:ea typeface="ヒラギノ角ゴ Pro W3" pitchFamily="127" charset="-128"/>
              </a:rPr>
              <a:t> and Cl</a:t>
            </a:r>
            <a:r>
              <a:rPr lang="en-US" baseline="30000" smtClean="0">
                <a:ea typeface="ヒラギノ角ゴ Pro W3" pitchFamily="127" charset="-128"/>
              </a:rPr>
              <a:t>–</a:t>
            </a:r>
            <a:r>
              <a:rPr lang="en-US" smtClean="0">
                <a:ea typeface="ヒラギノ角ゴ Pro W3" pitchFamily="127" charset="-128"/>
              </a:rPr>
              <a:t> ions in a one-to-one ratio.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Molecular and Ionic Compounds</a:t>
            </a:r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1"/>
          <a:stretch>
            <a:fillRect/>
          </a:stretch>
        </p:blipFill>
        <p:spPr bwMode="auto">
          <a:xfrm>
            <a:off x="304800" y="1865313"/>
            <a:ext cx="85344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Polyatomic Ions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1" y="990600"/>
            <a:ext cx="8603876" cy="4918075"/>
          </a:xfrm>
        </p:spPr>
        <p:txBody>
          <a:bodyPr/>
          <a:lstStyle/>
          <a:p>
            <a:pPr>
              <a:defRPr/>
            </a:pPr>
            <a:r>
              <a:rPr lang="en-US" dirty="0"/>
              <a:t>Many common ionic compounds contain ions that are themselves composed of a group of covalently bonded atoms with an overall charge.</a:t>
            </a:r>
          </a:p>
          <a:p>
            <a:pPr>
              <a:defRPr/>
            </a:pPr>
            <a:r>
              <a:rPr lang="en-US" dirty="0"/>
              <a:t>This group of charged species is called polyatomic ions.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pt-BR" dirty="0"/>
              <a:t>NaNO</a:t>
            </a:r>
            <a:r>
              <a:rPr lang="pt-BR" baseline="-25000" dirty="0"/>
              <a:t>3</a:t>
            </a:r>
            <a:r>
              <a:rPr lang="pt-BR" dirty="0"/>
              <a:t> contains Na</a:t>
            </a:r>
            <a:r>
              <a:rPr lang="pt-BR" baseline="30000" dirty="0"/>
              <a:t>+</a:t>
            </a:r>
            <a:r>
              <a:rPr lang="pt-BR" dirty="0"/>
              <a:t> and NO</a:t>
            </a:r>
            <a:r>
              <a:rPr lang="pt-BR" baseline="-25000" dirty="0"/>
              <a:t>3</a:t>
            </a:r>
            <a:r>
              <a:rPr lang="pt-BR" baseline="30000" dirty="0"/>
              <a:t>–</a:t>
            </a:r>
            <a:r>
              <a:rPr lang="pt-BR" dirty="0"/>
              <a:t>.</a:t>
            </a:r>
            <a:endParaRPr lang="pt-BR" baseline="30000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CaCO</a:t>
            </a:r>
            <a:r>
              <a:rPr lang="en-US" baseline="-25000" dirty="0"/>
              <a:t>3</a:t>
            </a:r>
            <a:r>
              <a:rPr lang="en-US" dirty="0"/>
              <a:t> contains Ca</a:t>
            </a:r>
            <a:r>
              <a:rPr lang="en-US" baseline="30000" dirty="0"/>
              <a:t>2+</a:t>
            </a:r>
            <a:r>
              <a:rPr lang="en-US" dirty="0"/>
              <a:t> and CO</a:t>
            </a:r>
            <a:r>
              <a:rPr lang="en-US" baseline="-25000" dirty="0"/>
              <a:t>3</a:t>
            </a:r>
            <a:r>
              <a:rPr lang="en-US" baseline="30000" dirty="0"/>
              <a:t>2–</a:t>
            </a:r>
            <a:r>
              <a:rPr lang="en-US" dirty="0"/>
              <a:t>.</a:t>
            </a:r>
            <a:endParaRPr lang="en-US" baseline="30000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Mg(ClO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 contains Mg</a:t>
            </a:r>
            <a:r>
              <a:rPr lang="en-US" baseline="30000" dirty="0"/>
              <a:t>2+</a:t>
            </a:r>
            <a:r>
              <a:rPr lang="en-US" dirty="0"/>
              <a:t> and ClO</a:t>
            </a:r>
            <a:r>
              <a:rPr lang="en-US" baseline="-25000" dirty="0"/>
              <a:t>3</a:t>
            </a:r>
            <a:r>
              <a:rPr lang="en-US" baseline="30000" dirty="0"/>
              <a:t>–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Ionic Compounds: Formulas and Names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3859518"/>
          </a:xfrm>
        </p:spPr>
        <p:txBody>
          <a:bodyPr/>
          <a:lstStyle/>
          <a:p>
            <a:pPr>
              <a:defRPr/>
            </a:pPr>
            <a:r>
              <a:rPr lang="en-US" b="1" i="1" dirty="0"/>
              <a:t>Summarizing Ionic Compound </a:t>
            </a:r>
            <a:r>
              <a:rPr lang="en-US" b="1" i="1" dirty="0" smtClean="0"/>
              <a:t>Formulas</a:t>
            </a:r>
            <a:endParaRPr lang="en-US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Ionic compounds always contain positive and </a:t>
            </a:r>
            <a:r>
              <a:rPr lang="en-US" sz="2800" dirty="0" smtClean="0"/>
              <a:t>negative </a:t>
            </a:r>
            <a:r>
              <a:rPr lang="en-US" sz="2800" dirty="0"/>
              <a:t>ions.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In a chemical formula, the sum of the charges of the </a:t>
            </a:r>
            <a:r>
              <a:rPr lang="en-US" sz="2800" dirty="0" err="1"/>
              <a:t>cations</a:t>
            </a:r>
            <a:r>
              <a:rPr lang="en-US" sz="2800" dirty="0"/>
              <a:t> must equal the sum of the charges of the anions.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The formula of an ionic compound reflects the smallest whole-number ratio of 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Ionic Compounds: Formulas and Names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4327525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The charges of the representative elements can be predicted from their group numbers.</a:t>
            </a:r>
          </a:p>
          <a:p>
            <a:r>
              <a:rPr lang="en-US" dirty="0" smtClean="0">
                <a:ea typeface="ヒラギノ角ゴ Pro W3" pitchFamily="127" charset="-128"/>
              </a:rPr>
              <a:t>The representative elements form only one type of charge.</a:t>
            </a:r>
          </a:p>
          <a:p>
            <a:r>
              <a:rPr lang="en-US" dirty="0" smtClean="0">
                <a:ea typeface="ヒラギノ角ゴ Pro W3" pitchFamily="127" charset="-128"/>
              </a:rPr>
              <a:t>Transition metals tend to form multiple types of charges.</a:t>
            </a:r>
          </a:p>
          <a:p>
            <a:r>
              <a:rPr lang="en-US" dirty="0" smtClean="0">
                <a:ea typeface="ヒラギノ角ゴ Pro W3" pitchFamily="127" charset="-128"/>
              </a:rPr>
              <a:t>Hence, their charges cannot be predicted as in the case of most representative elements.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Hydrogen, Oxygen, and Water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58200" cy="4721292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The dramatic difference between the elements hydrogen and oxygen and the compound water is typical of the differences between elements and the compounds that they form.  </a:t>
            </a:r>
            <a:endParaRPr lang="en-US" i="1" dirty="0" smtClean="0">
              <a:ea typeface="ヒラギノ角ゴ Pro W3" pitchFamily="127" charset="-128"/>
            </a:endParaRPr>
          </a:p>
          <a:p>
            <a:r>
              <a:rPr lang="en-US" i="1" dirty="0" smtClean="0">
                <a:ea typeface="ヒラギノ角ゴ Pro W3" pitchFamily="127" charset="-128"/>
              </a:rPr>
              <a:t>When two or more elements combine to form a compound, an entirely new substance results.</a:t>
            </a:r>
            <a:r>
              <a:rPr lang="en-US" dirty="0" smtClean="0">
                <a:ea typeface="ヒラギノ角ゴ Pro W3" pitchFamily="127" charset="-128"/>
              </a:rPr>
              <a:t> </a:t>
            </a:r>
          </a:p>
          <a:p>
            <a:endParaRPr lang="en-US" dirty="0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Ionic Compounds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42901" y="990600"/>
            <a:ext cx="8621806" cy="1570038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Ionic compounds can be categorized into two types, depending on the metal in the compound.</a:t>
            </a:r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>
            <a:fillRect/>
          </a:stretch>
        </p:blipFill>
        <p:spPr bwMode="auto">
          <a:xfrm>
            <a:off x="752475" y="2933700"/>
            <a:ext cx="76390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500" y="4219575"/>
            <a:ext cx="11715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Type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6600" y="4357688"/>
            <a:ext cx="11715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Type II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Type I Ionic Compounds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2652713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Type I ionic compounds contain a metal whose charge is invariant from one compound to another when bonded with a nonmetal anion. </a:t>
            </a:r>
          </a:p>
          <a:p>
            <a:r>
              <a:rPr lang="en-US" dirty="0" smtClean="0">
                <a:ea typeface="ヒラギノ角ゴ Pro W3" pitchFamily="127" charset="-128"/>
              </a:rPr>
              <a:t>The metal ion always has the same charge.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Metals Whose Charge Are Invariant from </a:t>
            </a:r>
            <a:b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</a:br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One Compound to Another</a:t>
            </a: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"/>
          <a:stretch>
            <a:fillRect/>
          </a:stretch>
        </p:blipFill>
        <p:spPr bwMode="auto">
          <a:xfrm>
            <a:off x="304800" y="1358900"/>
            <a:ext cx="8530442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 </a:t>
            </a:r>
          </a:p>
        </p:txBody>
      </p:sp>
      <p:pic>
        <p:nvPicPr>
          <p:cNvPr id="358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"/>
          <a:stretch>
            <a:fillRect/>
          </a:stretch>
        </p:blipFill>
        <p:spPr bwMode="auto">
          <a:xfrm>
            <a:off x="1776253" y="20106"/>
            <a:ext cx="5501994" cy="647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Binary Ionic Compounds of Type I Cations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42901" y="1295400"/>
            <a:ext cx="8585946" cy="1570038"/>
          </a:xfrm>
        </p:spPr>
        <p:txBody>
          <a:bodyPr/>
          <a:lstStyle/>
          <a:p>
            <a:r>
              <a:rPr lang="en-US" b="1" dirty="0" smtClean="0">
                <a:ea typeface="ヒラギノ角ゴ Pro W3" pitchFamily="127" charset="-128"/>
              </a:rPr>
              <a:t>Binary compounds</a:t>
            </a:r>
            <a:r>
              <a:rPr lang="en-US" dirty="0" smtClean="0">
                <a:ea typeface="ヒラギノ角ゴ Pro W3" pitchFamily="127" charset="-128"/>
              </a:rPr>
              <a:t> contain only two different elements. The names of binary ionic compounds take the following form:</a:t>
            </a: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>
            <a:fillRect/>
          </a:stretch>
        </p:blipFill>
        <p:spPr bwMode="auto">
          <a:xfrm>
            <a:off x="704850" y="3214688"/>
            <a:ext cx="77343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Examples: Type I Binary Ionic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4819780"/>
          </a:xfrm>
        </p:spPr>
        <p:txBody>
          <a:bodyPr/>
          <a:lstStyle/>
          <a:p>
            <a:pPr>
              <a:defRPr/>
            </a:pPr>
            <a:r>
              <a:rPr lang="en-US" dirty="0"/>
              <a:t>The name for </a:t>
            </a:r>
            <a:r>
              <a:rPr lang="en-US" dirty="0" err="1"/>
              <a:t>KCl</a:t>
            </a:r>
            <a:r>
              <a:rPr lang="en-US" dirty="0"/>
              <a:t> consists of the name of the </a:t>
            </a:r>
            <a:r>
              <a:rPr lang="en-US" dirty="0" err="1"/>
              <a:t>cation</a:t>
            </a:r>
            <a:r>
              <a:rPr lang="en-US" dirty="0"/>
              <a:t>, </a:t>
            </a:r>
            <a:r>
              <a:rPr lang="en-US" i="1" dirty="0"/>
              <a:t>potassium</a:t>
            </a:r>
            <a:r>
              <a:rPr lang="en-US" dirty="0"/>
              <a:t>, followed by the base name of the anion, </a:t>
            </a:r>
            <a:r>
              <a:rPr lang="en-US" i="1" dirty="0" err="1"/>
              <a:t>chlor</a:t>
            </a:r>
            <a:r>
              <a:rPr lang="en-US" dirty="0"/>
              <a:t>, with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ending -</a:t>
            </a:r>
            <a:r>
              <a:rPr lang="en-US" i="1" dirty="0"/>
              <a:t>ide</a:t>
            </a:r>
            <a:r>
              <a:rPr lang="en-US" dirty="0"/>
              <a:t>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err="1"/>
              <a:t>KCl</a:t>
            </a:r>
            <a:r>
              <a:rPr lang="en-US" dirty="0"/>
              <a:t> is </a:t>
            </a:r>
            <a:r>
              <a:rPr lang="en-US" i="1" dirty="0"/>
              <a:t>potassium chloride</a:t>
            </a:r>
            <a:r>
              <a:rPr lang="en-US" dirty="0" smtClean="0"/>
              <a:t>.</a:t>
            </a:r>
            <a:endParaRPr lang="en-US" dirty="0"/>
          </a:p>
          <a:p>
            <a:pPr>
              <a:defRPr/>
            </a:pPr>
            <a:r>
              <a:rPr lang="en-US" dirty="0"/>
              <a:t>The name for </a:t>
            </a:r>
            <a:r>
              <a:rPr lang="en-US" dirty="0" err="1"/>
              <a:t>CaO</a:t>
            </a:r>
            <a:r>
              <a:rPr lang="en-US" dirty="0"/>
              <a:t> consists of the name of the </a:t>
            </a:r>
            <a:r>
              <a:rPr lang="en-US" dirty="0" err="1"/>
              <a:t>cation</a:t>
            </a:r>
            <a:r>
              <a:rPr lang="en-US" dirty="0"/>
              <a:t>, </a:t>
            </a:r>
            <a:r>
              <a:rPr lang="en-US" i="1" dirty="0"/>
              <a:t>calcium</a:t>
            </a:r>
            <a:r>
              <a:rPr lang="en-US" dirty="0"/>
              <a:t>, followed by the base name of the anion, </a:t>
            </a:r>
            <a:r>
              <a:rPr lang="en-US" i="1" dirty="0"/>
              <a:t>ox</a:t>
            </a:r>
            <a:r>
              <a:rPr lang="en-US" dirty="0"/>
              <a:t>, with the ending </a:t>
            </a:r>
            <a:r>
              <a:rPr lang="en-US" i="1" dirty="0"/>
              <a:t>-ide.</a:t>
            </a:r>
            <a:endParaRPr lang="en-US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err="1"/>
              <a:t>CaO</a:t>
            </a:r>
            <a:r>
              <a:rPr lang="en-US" dirty="0"/>
              <a:t> is </a:t>
            </a:r>
            <a:r>
              <a:rPr lang="en-US" i="1" dirty="0"/>
              <a:t>calcium oxide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Type II Ionic Compounds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4986338"/>
          </a:xfrm>
        </p:spPr>
        <p:txBody>
          <a:bodyPr/>
          <a:lstStyle/>
          <a:p>
            <a:r>
              <a:rPr lang="en-US" smtClean="0">
                <a:ea typeface="ヒラギノ角ゴ Pro W3" pitchFamily="127" charset="-128"/>
              </a:rPr>
              <a:t>The second type of ionic compound contains a metal that can form more than one kind of cation, depending on the compound, bonded to a nonmetal anion. </a:t>
            </a:r>
          </a:p>
          <a:p>
            <a:pPr>
              <a:spcBef>
                <a:spcPts val="1800"/>
              </a:spcBef>
            </a:pPr>
            <a:r>
              <a:rPr lang="en-US" smtClean="0">
                <a:ea typeface="ヒラギノ角ゴ Pro W3" pitchFamily="127" charset="-128"/>
              </a:rPr>
              <a:t>The metal’s charge must be specified for a given compound. </a:t>
            </a:r>
          </a:p>
          <a:p>
            <a:pPr>
              <a:spcBef>
                <a:spcPts val="1800"/>
              </a:spcBef>
            </a:pPr>
            <a:r>
              <a:rPr lang="en-US" smtClean="0">
                <a:ea typeface="ヒラギノ角ゴ Pro W3" pitchFamily="127" charset="-128"/>
              </a:rPr>
              <a:t>The proportion of metal cation to nonmetal anion helps us determine the charge on the metal ion.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Type II Ionic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5607050"/>
          </a:xfrm>
        </p:spPr>
        <p:txBody>
          <a:bodyPr/>
          <a:lstStyle/>
          <a:p>
            <a:pPr>
              <a:defRPr/>
            </a:pPr>
            <a:r>
              <a:rPr lang="en-US" dirty="0"/>
              <a:t>Iron, for instance, forms a 2+ </a:t>
            </a:r>
            <a:r>
              <a:rPr lang="en-US" dirty="0" err="1"/>
              <a:t>cation</a:t>
            </a:r>
            <a:r>
              <a:rPr lang="en-US" dirty="0"/>
              <a:t> in some of its compounds and a 3+ </a:t>
            </a:r>
            <a:r>
              <a:rPr lang="en-US" dirty="0" err="1"/>
              <a:t>cation</a:t>
            </a:r>
            <a:r>
              <a:rPr lang="en-US" dirty="0"/>
              <a:t> in others.</a:t>
            </a:r>
          </a:p>
          <a:p>
            <a:pPr>
              <a:defRPr/>
            </a:pPr>
            <a:r>
              <a:rPr lang="en-US" dirty="0"/>
              <a:t>Metals of this type are often </a:t>
            </a:r>
            <a:r>
              <a:rPr lang="en-US" i="1" dirty="0"/>
              <a:t>transition metals</a:t>
            </a:r>
            <a:r>
              <a:rPr lang="en-US" dirty="0"/>
              <a:t>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err="1"/>
              <a:t>FeS</a:t>
            </a:r>
            <a:r>
              <a:rPr lang="en-US" dirty="0"/>
              <a:t>: </a:t>
            </a:r>
            <a:r>
              <a:rPr lang="en-US" dirty="0" smtClean="0"/>
              <a:t>Here, </a:t>
            </a:r>
            <a:r>
              <a:rPr lang="en-US" dirty="0"/>
              <a:t>iron is +2 </a:t>
            </a:r>
            <a:r>
              <a:rPr lang="en-US" dirty="0" err="1"/>
              <a:t>cation</a:t>
            </a:r>
            <a:r>
              <a:rPr lang="en-US" dirty="0"/>
              <a:t> (Fe</a:t>
            </a:r>
            <a:r>
              <a:rPr lang="en-US" baseline="30000" dirty="0"/>
              <a:t>2+</a:t>
            </a:r>
            <a:r>
              <a:rPr lang="en-US" dirty="0"/>
              <a:t>).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Fe</a:t>
            </a:r>
            <a:r>
              <a:rPr lang="en-US" baseline="-25000" dirty="0"/>
              <a:t>2</a:t>
            </a:r>
            <a:r>
              <a:rPr lang="en-US" dirty="0"/>
              <a:t>S</a:t>
            </a:r>
            <a:r>
              <a:rPr lang="en-US" baseline="-25000" dirty="0"/>
              <a:t>3</a:t>
            </a:r>
            <a:r>
              <a:rPr lang="en-US" dirty="0"/>
              <a:t>: </a:t>
            </a:r>
            <a:r>
              <a:rPr lang="en-US" dirty="0" smtClean="0"/>
              <a:t>Here, </a:t>
            </a:r>
            <a:r>
              <a:rPr lang="en-US" dirty="0"/>
              <a:t>iron is +3 </a:t>
            </a:r>
            <a:r>
              <a:rPr lang="en-US" dirty="0" err="1"/>
              <a:t>cation</a:t>
            </a:r>
            <a:r>
              <a:rPr lang="en-US" dirty="0"/>
              <a:t> (Fe</a:t>
            </a:r>
            <a:r>
              <a:rPr lang="en-US" baseline="30000" dirty="0"/>
              <a:t>3+</a:t>
            </a:r>
            <a:r>
              <a:rPr lang="en-US" dirty="0"/>
              <a:t>).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Cu</a:t>
            </a:r>
            <a:r>
              <a:rPr lang="en-US" baseline="-25000" dirty="0"/>
              <a:t>2</a:t>
            </a:r>
            <a:r>
              <a:rPr lang="en-US" dirty="0"/>
              <a:t>O: </a:t>
            </a:r>
            <a:r>
              <a:rPr lang="en-US" dirty="0" smtClean="0"/>
              <a:t>Here, </a:t>
            </a:r>
            <a:r>
              <a:rPr lang="en-US" dirty="0"/>
              <a:t>copper is +1 </a:t>
            </a:r>
            <a:r>
              <a:rPr lang="en-US" dirty="0" err="1"/>
              <a:t>cation</a:t>
            </a:r>
            <a:r>
              <a:rPr lang="en-US" dirty="0"/>
              <a:t> (Cu</a:t>
            </a:r>
            <a:r>
              <a:rPr lang="en-US" baseline="30000" dirty="0"/>
              <a:t>+</a:t>
            </a:r>
            <a:r>
              <a:rPr lang="en-US" dirty="0"/>
              <a:t>).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err="1"/>
              <a:t>CuO</a:t>
            </a:r>
            <a:r>
              <a:rPr lang="en-US" dirty="0"/>
              <a:t>: </a:t>
            </a:r>
            <a:r>
              <a:rPr lang="en-US" dirty="0" smtClean="0"/>
              <a:t>Here, </a:t>
            </a:r>
            <a:r>
              <a:rPr lang="en-US" dirty="0"/>
              <a:t>copper is +2 </a:t>
            </a:r>
            <a:r>
              <a:rPr lang="en-US" dirty="0" err="1"/>
              <a:t>cation</a:t>
            </a:r>
            <a:r>
              <a:rPr lang="en-US" dirty="0"/>
              <a:t> (Cu</a:t>
            </a:r>
            <a:r>
              <a:rPr lang="en-US" baseline="30000" dirty="0"/>
              <a:t>2+</a:t>
            </a:r>
            <a:r>
              <a:rPr lang="en-US" dirty="0"/>
              <a:t>).</a:t>
            </a:r>
          </a:p>
          <a:p>
            <a:pPr>
              <a:defRPr/>
            </a:pPr>
            <a:r>
              <a:rPr lang="en-US" dirty="0"/>
              <a:t>Some main group metals, such as </a:t>
            </a:r>
            <a:r>
              <a:rPr lang="en-US" dirty="0" err="1"/>
              <a:t>Pb</a:t>
            </a:r>
            <a:r>
              <a:rPr lang="en-US" dirty="0"/>
              <a:t>, </a:t>
            </a:r>
            <a:r>
              <a:rPr lang="en-US" dirty="0" err="1" smtClean="0"/>
              <a:t>Ti</a:t>
            </a:r>
            <a:r>
              <a:rPr lang="en-US" dirty="0" smtClean="0"/>
              <a:t>, </a:t>
            </a:r>
            <a:r>
              <a:rPr lang="en-US" dirty="0"/>
              <a:t>and Sn, form more than one type of cation.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Type II Binary Ionic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028700"/>
            <a:ext cx="8658225" cy="534987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full name of compounds containing metals that form more than one kind of </a:t>
            </a:r>
            <a:r>
              <a:rPr lang="en-US" sz="2800" dirty="0" err="1"/>
              <a:t>cation</a:t>
            </a:r>
            <a:r>
              <a:rPr lang="en-US" sz="2800" dirty="0"/>
              <a:t> have the following form: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The </a:t>
            </a:r>
            <a:r>
              <a:rPr lang="en-US" sz="2800" dirty="0"/>
              <a:t>charge of the metal cation can be determined by inference from the sum of the charges of the nonmetal.</a:t>
            </a: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5"/>
          <a:stretch>
            <a:fillRect/>
          </a:stretch>
        </p:blipFill>
        <p:spPr bwMode="auto">
          <a:xfrm>
            <a:off x="304800" y="2705100"/>
            <a:ext cx="85344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Type II Binary Ionic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4111625"/>
          </a:xfrm>
        </p:spPr>
        <p:txBody>
          <a:bodyPr/>
          <a:lstStyle/>
          <a:p>
            <a:pPr>
              <a:defRPr/>
            </a:pPr>
            <a:r>
              <a:rPr lang="en-US" dirty="0"/>
              <a:t>For these types of metals, the name of the </a:t>
            </a:r>
            <a:r>
              <a:rPr lang="en-US" dirty="0" err="1"/>
              <a:t>cation</a:t>
            </a:r>
            <a:r>
              <a:rPr lang="en-US" dirty="0"/>
              <a:t> is followed by a roman numeral (in parentheses) that indicates the charge of the metal in that particular compound.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3000" dirty="0"/>
              <a:t>For example, we distinguish between Fe</a:t>
            </a:r>
            <a:r>
              <a:rPr lang="en-US" sz="3000" baseline="30000" dirty="0"/>
              <a:t>2+</a:t>
            </a:r>
            <a:r>
              <a:rPr lang="en-US" sz="3000" dirty="0"/>
              <a:t> and </a:t>
            </a:r>
            <a:r>
              <a:rPr lang="en-US" sz="3000" dirty="0" smtClean="0"/>
              <a:t>Fe</a:t>
            </a:r>
            <a:r>
              <a:rPr lang="en-US" sz="3000" baseline="30000" dirty="0" smtClean="0"/>
              <a:t>3</a:t>
            </a:r>
            <a:r>
              <a:rPr lang="en-US" sz="3000" baseline="30000" dirty="0"/>
              <a:t>+</a:t>
            </a:r>
            <a:r>
              <a:rPr lang="en-US" sz="3000" dirty="0"/>
              <a:t> as follows:</a:t>
            </a:r>
          </a:p>
          <a:p>
            <a:pPr marL="3086100">
              <a:defRPr/>
            </a:pPr>
            <a:r>
              <a:rPr lang="en-US" sz="2800" dirty="0"/>
              <a:t>Fe</a:t>
            </a:r>
            <a:r>
              <a:rPr lang="en-US" sz="2800" baseline="30000" dirty="0"/>
              <a:t>2+</a:t>
            </a:r>
            <a:r>
              <a:rPr lang="en-US" sz="2800" dirty="0"/>
              <a:t> 	Iron(II)</a:t>
            </a:r>
          </a:p>
          <a:p>
            <a:pPr marL="3086100">
              <a:defRPr/>
            </a:pPr>
            <a:r>
              <a:rPr lang="en-US" sz="2800" dirty="0"/>
              <a:t>Fe</a:t>
            </a:r>
            <a:r>
              <a:rPr lang="en-US" sz="2800" baseline="30000" dirty="0"/>
              <a:t>3+</a:t>
            </a:r>
            <a:r>
              <a:rPr lang="en-US" sz="2800" dirty="0"/>
              <a:t> 	Iron(III)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Hydrogen, Oxygen, and Water</a:t>
            </a: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4"/>
          <a:stretch>
            <a:fillRect/>
          </a:stretch>
        </p:blipFill>
        <p:spPr bwMode="auto">
          <a:xfrm>
            <a:off x="304800" y="2127250"/>
            <a:ext cx="85344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 </a:t>
            </a: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"/>
          <a:stretch>
            <a:fillRect/>
          </a:stretch>
        </p:blipFill>
        <p:spPr bwMode="auto">
          <a:xfrm>
            <a:off x="2549234" y="5854"/>
            <a:ext cx="3810145" cy="657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Example: Type II Binary Ionic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057275"/>
            <a:ext cx="8658225" cy="4733604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To name </a:t>
            </a:r>
            <a:r>
              <a:rPr lang="en-US" sz="2600" dirty="0" smtClean="0"/>
              <a:t>CrBr</a:t>
            </a:r>
            <a:r>
              <a:rPr lang="en-US" sz="2600" baseline="-25000" dirty="0" smtClean="0"/>
              <a:t>3</a:t>
            </a:r>
            <a:r>
              <a:rPr lang="en-US" sz="2600" dirty="0" smtClean="0"/>
              <a:t>,determine </a:t>
            </a:r>
            <a:r>
              <a:rPr lang="en-US" sz="2600" dirty="0"/>
              <a:t>the charge on the chromium.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Total charge on </a:t>
            </a:r>
            <a:r>
              <a:rPr lang="en-US" sz="2600" dirty="0" err="1"/>
              <a:t>cation</a:t>
            </a:r>
            <a:r>
              <a:rPr lang="en-US" sz="2600" dirty="0"/>
              <a:t> + total anion charge = 0.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Cr charge + 3(Br</a:t>
            </a:r>
            <a:r>
              <a:rPr lang="en-US" sz="2600" baseline="30000" dirty="0"/>
              <a:t>–</a:t>
            </a:r>
            <a:r>
              <a:rPr lang="en-US" sz="2600" dirty="0"/>
              <a:t> charge) = 0.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Since each Br has a –1 charge, </a:t>
            </a:r>
            <a:r>
              <a:rPr lang="en-US" sz="2600" dirty="0" smtClean="0"/>
              <a:t>then:</a:t>
            </a:r>
            <a:endParaRPr lang="en-US" sz="2600" dirty="0"/>
          </a:p>
          <a:p>
            <a:pPr marL="1143000" lvl="1" indent="-228600">
              <a:buFont typeface="Arial" pitchFamily="34" charset="0"/>
              <a:buChar char="•"/>
              <a:defRPr/>
            </a:pPr>
            <a:r>
              <a:rPr lang="en-US" sz="2600" dirty="0"/>
              <a:t>Cr charge + 3(–1) = </a:t>
            </a:r>
            <a:r>
              <a:rPr lang="en-US" sz="2600" dirty="0" smtClean="0"/>
              <a:t>0.</a:t>
            </a:r>
            <a:endParaRPr lang="en-US" sz="2600" dirty="0"/>
          </a:p>
          <a:p>
            <a:pPr marL="1143000" lvl="1" indent="-228600">
              <a:buFont typeface="Arial" pitchFamily="34" charset="0"/>
              <a:buChar char="•"/>
              <a:defRPr/>
            </a:pPr>
            <a:r>
              <a:rPr lang="en-US" sz="2600" dirty="0"/>
              <a:t>Cr charge –3 = </a:t>
            </a:r>
            <a:r>
              <a:rPr lang="en-US" sz="2600" dirty="0" smtClean="0"/>
              <a:t>0.</a:t>
            </a:r>
            <a:endParaRPr lang="en-US" sz="2600" dirty="0"/>
          </a:p>
          <a:p>
            <a:pPr marL="1143000" lvl="1" indent="-228600">
              <a:buFont typeface="Arial" pitchFamily="34" charset="0"/>
              <a:buChar char="•"/>
              <a:defRPr/>
            </a:pPr>
            <a:r>
              <a:rPr lang="en-US" sz="2600" dirty="0"/>
              <a:t>Cr = +</a:t>
            </a:r>
            <a:r>
              <a:rPr lang="en-US" sz="2600" dirty="0" smtClean="0"/>
              <a:t>3.</a:t>
            </a:r>
            <a:endParaRPr lang="en-US" sz="2600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Hence, the </a:t>
            </a:r>
            <a:r>
              <a:rPr lang="en-US" sz="2600" dirty="0" err="1"/>
              <a:t>cation</a:t>
            </a:r>
            <a:r>
              <a:rPr lang="en-US" sz="2600" dirty="0"/>
              <a:t> Cr</a:t>
            </a:r>
            <a:r>
              <a:rPr lang="en-US" sz="2600" baseline="30000" dirty="0"/>
              <a:t>3+</a:t>
            </a:r>
            <a:r>
              <a:rPr lang="en-US" sz="2600" dirty="0"/>
              <a:t> is called chromium(III), while Br</a:t>
            </a:r>
            <a:r>
              <a:rPr lang="en-US" sz="2600" baseline="30000" dirty="0"/>
              <a:t>–</a:t>
            </a:r>
            <a:r>
              <a:rPr lang="en-US" sz="2600" dirty="0"/>
              <a:t> is called bromide.</a:t>
            </a:r>
          </a:p>
          <a:p>
            <a:pPr>
              <a:defRPr/>
            </a:pPr>
            <a:r>
              <a:rPr lang="en-US" sz="2600" dirty="0"/>
              <a:t>Therefore, CrBr</a:t>
            </a:r>
            <a:r>
              <a:rPr lang="en-US" sz="2600" baseline="-25000" dirty="0"/>
              <a:t>3</a:t>
            </a:r>
            <a:r>
              <a:rPr lang="en-US" sz="2600" dirty="0"/>
              <a:t> is </a:t>
            </a:r>
            <a:r>
              <a:rPr lang="en-US" sz="2600" b="1" dirty="0"/>
              <a:t>chromium(III) bromide.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Ionic Compounds Containing Polyatomic Ions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342901" y="1438275"/>
            <a:ext cx="8603876" cy="3970338"/>
          </a:xfrm>
        </p:spPr>
        <p:txBody>
          <a:bodyPr/>
          <a:lstStyle/>
          <a:p>
            <a:r>
              <a:rPr lang="en-US" sz="3000" dirty="0" smtClean="0">
                <a:ea typeface="ヒラギノ角ゴ Pro W3" pitchFamily="127" charset="-128"/>
              </a:rPr>
              <a:t>We name ionic compounds that contain a polyatomic ion in the same way as other ionic compounds, except that we use the name of the polyatomic ion whenever it occurs. </a:t>
            </a:r>
          </a:p>
          <a:p>
            <a:r>
              <a:rPr lang="en-US" sz="3000" dirty="0" smtClean="0">
                <a:ea typeface="ヒラギノ角ゴ Pro W3" pitchFamily="127" charset="-128"/>
              </a:rPr>
              <a:t>For example, NaNO</a:t>
            </a:r>
            <a:r>
              <a:rPr lang="en-US" sz="3000" baseline="-25000" dirty="0" smtClean="0">
                <a:ea typeface="ヒラギノ角ゴ Pro W3" pitchFamily="127" charset="-128"/>
              </a:rPr>
              <a:t>2</a:t>
            </a:r>
            <a:r>
              <a:rPr lang="en-US" sz="3000" dirty="0" smtClean="0">
                <a:ea typeface="ヒラギノ角ゴ Pro W3" pitchFamily="127" charset="-128"/>
              </a:rPr>
              <a:t> is named according to its </a:t>
            </a:r>
            <a:r>
              <a:rPr lang="en-US" sz="3000" dirty="0" err="1" smtClean="0">
                <a:ea typeface="ヒラギノ角ゴ Pro W3" pitchFamily="127" charset="-128"/>
              </a:rPr>
              <a:t>cation</a:t>
            </a:r>
            <a:r>
              <a:rPr lang="en-US" sz="3000" dirty="0" smtClean="0">
                <a:ea typeface="ヒラギノ角ゴ Pro W3" pitchFamily="127" charset="-128"/>
              </a:rPr>
              <a:t>, Na</a:t>
            </a:r>
            <a:r>
              <a:rPr lang="en-US" sz="3000" baseline="30000" dirty="0" smtClean="0">
                <a:ea typeface="ヒラギノ角ゴ Pro W3" pitchFamily="127" charset="-128"/>
              </a:rPr>
              <a:t>+</a:t>
            </a:r>
            <a:r>
              <a:rPr lang="en-US" sz="3000" dirty="0" smtClean="0">
                <a:ea typeface="ヒラギノ角ゴ Pro W3" pitchFamily="127" charset="-128"/>
              </a:rPr>
              <a:t>, </a:t>
            </a:r>
            <a:r>
              <a:rPr lang="en-US" sz="3000" i="1" dirty="0" smtClean="0">
                <a:ea typeface="ヒラギノ角ゴ Pro W3" pitchFamily="127" charset="-128"/>
              </a:rPr>
              <a:t>sodium</a:t>
            </a:r>
            <a:r>
              <a:rPr lang="en-US" sz="3000" dirty="0" smtClean="0">
                <a:ea typeface="ヒラギノ角ゴ Pro W3" pitchFamily="127" charset="-128"/>
              </a:rPr>
              <a:t>, and its polyatomic anion, NO</a:t>
            </a:r>
            <a:r>
              <a:rPr lang="en-US" sz="3000" baseline="-25000" dirty="0" smtClean="0">
                <a:ea typeface="ヒラギノ角ゴ Pro W3" pitchFamily="127" charset="-128"/>
              </a:rPr>
              <a:t>2</a:t>
            </a:r>
            <a:r>
              <a:rPr lang="en-US" sz="3000" baseline="30000" dirty="0" smtClean="0">
                <a:ea typeface="ヒラギノ角ゴ Pro W3" pitchFamily="127" charset="-128"/>
              </a:rPr>
              <a:t>–</a:t>
            </a:r>
            <a:r>
              <a:rPr lang="en-US" sz="3000" dirty="0" smtClean="0">
                <a:ea typeface="ヒラギノ角ゴ Pro W3" pitchFamily="127" charset="-128"/>
              </a:rPr>
              <a:t>, </a:t>
            </a:r>
            <a:r>
              <a:rPr lang="en-US" sz="3000" i="1" dirty="0" smtClean="0">
                <a:ea typeface="ヒラギノ角ゴ Pro W3" pitchFamily="127" charset="-128"/>
              </a:rPr>
              <a:t>nitrite</a:t>
            </a:r>
            <a:r>
              <a:rPr lang="en-US" sz="3000" dirty="0" smtClean="0">
                <a:ea typeface="ヒラギノ角ゴ Pro W3" pitchFamily="127" charset="-128"/>
              </a:rPr>
              <a:t>. </a:t>
            </a:r>
          </a:p>
          <a:p>
            <a:r>
              <a:rPr lang="en-US" sz="3000" dirty="0" smtClean="0">
                <a:ea typeface="ヒラギノ角ゴ Pro W3" pitchFamily="127" charset="-128"/>
              </a:rPr>
              <a:t>Hence, NaNO</a:t>
            </a:r>
            <a:r>
              <a:rPr lang="en-US" sz="3000" baseline="-25000" dirty="0" smtClean="0">
                <a:ea typeface="ヒラギノ角ゴ Pro W3" pitchFamily="127" charset="-128"/>
              </a:rPr>
              <a:t>2</a:t>
            </a:r>
            <a:r>
              <a:rPr lang="en-US" sz="3000" dirty="0" smtClean="0">
                <a:ea typeface="ヒラギノ角ゴ Pro W3" pitchFamily="127" charset="-128"/>
              </a:rPr>
              <a:t> is </a:t>
            </a:r>
            <a:r>
              <a:rPr lang="en-US" sz="3000" i="1" dirty="0" smtClean="0">
                <a:ea typeface="ヒラギノ角ゴ Pro W3" pitchFamily="127" charset="-128"/>
              </a:rPr>
              <a:t>sodium nitrite</a:t>
            </a:r>
            <a:r>
              <a:rPr lang="en-US" sz="3000" dirty="0" smtClean="0">
                <a:ea typeface="ヒラギノ角ゴ Pro W3" pitchFamily="127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 </a:t>
            </a:r>
          </a:p>
        </p:txBody>
      </p:sp>
      <p:pic>
        <p:nvPicPr>
          <p:cNvPr id="4608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"/>
          <a:stretch>
            <a:fillRect/>
          </a:stretch>
        </p:blipFill>
        <p:spPr bwMode="auto">
          <a:xfrm>
            <a:off x="128757" y="77376"/>
            <a:ext cx="8922879" cy="638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Oxyanions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629794"/>
            <a:ext cx="8801099" cy="61404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Most polyatomic ions are </a:t>
            </a:r>
            <a:r>
              <a:rPr lang="en-US" sz="2800" b="1" dirty="0"/>
              <a:t>oxyanions</a:t>
            </a:r>
            <a:r>
              <a:rPr lang="en-US" sz="2800" dirty="0"/>
              <a:t>, anions containing oxygen and another element. </a:t>
            </a:r>
          </a:p>
          <a:p>
            <a:pPr>
              <a:defRPr/>
            </a:pPr>
            <a:r>
              <a:rPr lang="en-US" sz="2800" dirty="0"/>
              <a:t>Notice that when a series of oxyanions contains different </a:t>
            </a:r>
            <a:r>
              <a:rPr lang="en-US" sz="2800" dirty="0" smtClean="0"/>
              <a:t>numbers </a:t>
            </a:r>
            <a:r>
              <a:rPr lang="en-US" sz="2800" dirty="0"/>
              <a:t>of oxygen atoms, they are named according to the number of oxygen atoms in the ion.</a:t>
            </a:r>
          </a:p>
          <a:p>
            <a:pPr>
              <a:defRPr/>
            </a:pPr>
            <a:r>
              <a:rPr lang="en-US" sz="2800" dirty="0"/>
              <a:t>If there are two ions in the series,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000" dirty="0"/>
              <a:t>the one with more oxygen atoms has the ending </a:t>
            </a:r>
            <a:r>
              <a:rPr lang="en-US" sz="2000" i="1" dirty="0"/>
              <a:t>-ate</a:t>
            </a:r>
            <a:r>
              <a:rPr lang="en-US" sz="2000" dirty="0"/>
              <a:t>, and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000" dirty="0"/>
              <a:t>the one with fewer has the ending </a:t>
            </a:r>
            <a:r>
              <a:rPr lang="en-US" sz="2000" i="1" dirty="0"/>
              <a:t>-</a:t>
            </a:r>
            <a:r>
              <a:rPr lang="en-US" sz="2000" i="1" dirty="0" err="1"/>
              <a:t>ite</a:t>
            </a:r>
            <a:r>
              <a:rPr lang="en-US" sz="2000" dirty="0"/>
              <a:t>.</a:t>
            </a:r>
          </a:p>
          <a:p>
            <a:pPr>
              <a:defRPr/>
            </a:pPr>
            <a:r>
              <a:rPr lang="en-US" sz="2800" dirty="0"/>
              <a:t>For example, </a:t>
            </a:r>
          </a:p>
          <a:p>
            <a:pPr marL="800100">
              <a:buFont typeface="Arial" pitchFamily="34" charset="0"/>
              <a:buChar char="–"/>
              <a:defRPr/>
            </a:pPr>
            <a:r>
              <a:rPr lang="en-US" sz="2000" dirty="0"/>
              <a:t>NO</a:t>
            </a:r>
            <a:r>
              <a:rPr lang="en-US" sz="2000" baseline="-25000" dirty="0"/>
              <a:t>3</a:t>
            </a:r>
            <a:r>
              <a:rPr lang="en-US" sz="2000" baseline="30000" dirty="0"/>
              <a:t>–</a:t>
            </a:r>
            <a:r>
              <a:rPr lang="en-US" sz="2000" dirty="0"/>
              <a:t>  is </a:t>
            </a:r>
            <a:r>
              <a:rPr lang="en-US" sz="2000" b="1" i="1" dirty="0" smtClean="0"/>
              <a:t>nitrate</a:t>
            </a:r>
            <a:r>
              <a:rPr lang="en-US" sz="2000" dirty="0" smtClean="0"/>
              <a:t>.</a:t>
            </a:r>
            <a:r>
              <a:rPr lang="en-US" sz="2000" dirty="0"/>
              <a:t>	</a:t>
            </a:r>
            <a:endParaRPr lang="en-US" sz="2000" b="1" i="1" dirty="0"/>
          </a:p>
          <a:p>
            <a:pPr marL="800100">
              <a:buFont typeface="Arial" pitchFamily="34" charset="0"/>
              <a:buChar char="–"/>
              <a:defRPr/>
            </a:pPr>
            <a:r>
              <a:rPr lang="en-US" sz="2000" dirty="0" smtClean="0"/>
              <a:t>SO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2–</a:t>
            </a:r>
            <a:r>
              <a:rPr lang="en-US" sz="2000" dirty="0" smtClean="0"/>
              <a:t> is </a:t>
            </a:r>
            <a:r>
              <a:rPr lang="en-US" sz="2000" b="1" i="1" dirty="0" smtClean="0"/>
              <a:t>sulfate</a:t>
            </a:r>
            <a:r>
              <a:rPr lang="en-US" sz="2000" dirty="0" smtClean="0"/>
              <a:t>.</a:t>
            </a:r>
            <a:endParaRPr lang="en-US" sz="2000" dirty="0"/>
          </a:p>
          <a:p>
            <a:pPr marL="800100">
              <a:buFont typeface="Arial" pitchFamily="34" charset="0"/>
              <a:buChar char="–"/>
              <a:defRPr/>
            </a:pPr>
            <a:r>
              <a:rPr lang="en-US" sz="2000" dirty="0" smtClean="0"/>
              <a:t>NO</a:t>
            </a:r>
            <a:r>
              <a:rPr lang="en-US" sz="2000" baseline="-25000" dirty="0" smtClean="0"/>
              <a:t>2</a:t>
            </a:r>
            <a:r>
              <a:rPr lang="en-US" sz="2000" baseline="30000" dirty="0"/>
              <a:t>–</a:t>
            </a:r>
            <a:r>
              <a:rPr lang="en-US" sz="2000" dirty="0"/>
              <a:t>  is </a:t>
            </a:r>
            <a:r>
              <a:rPr lang="en-US" sz="2000" b="1" i="1" dirty="0" smtClean="0"/>
              <a:t>nitrite</a:t>
            </a:r>
            <a:r>
              <a:rPr lang="en-US" sz="2000" dirty="0" smtClean="0"/>
              <a:t>.</a:t>
            </a:r>
            <a:r>
              <a:rPr lang="en-US" sz="2000" b="1" i="1" dirty="0"/>
              <a:t>		</a:t>
            </a:r>
            <a:endParaRPr lang="en-US" sz="2000" b="1" i="1" dirty="0" smtClean="0"/>
          </a:p>
          <a:p>
            <a:pPr marL="800100">
              <a:buFont typeface="Arial" pitchFamily="34" charset="0"/>
              <a:buChar char="–"/>
              <a:defRPr/>
            </a:pPr>
            <a:r>
              <a:rPr lang="en-US" sz="2000" dirty="0" smtClean="0"/>
              <a:t>SO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2</a:t>
            </a:r>
            <a:r>
              <a:rPr lang="en-US" sz="2000" baseline="30000" dirty="0"/>
              <a:t>–</a:t>
            </a:r>
            <a:r>
              <a:rPr lang="en-US" sz="2000" dirty="0"/>
              <a:t> </a:t>
            </a:r>
            <a:r>
              <a:rPr lang="en-US" sz="2000" dirty="0" smtClean="0"/>
              <a:t>is </a:t>
            </a:r>
            <a:r>
              <a:rPr lang="en-US" sz="2000" b="1" i="1" dirty="0" smtClean="0"/>
              <a:t>sulfite</a:t>
            </a:r>
            <a:r>
              <a:rPr lang="en-US" sz="2000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Oxyanions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4154488"/>
          </a:xfrm>
        </p:spPr>
        <p:txBody>
          <a:bodyPr/>
          <a:lstStyle/>
          <a:p>
            <a:pPr>
              <a:defRPr/>
            </a:pPr>
            <a:r>
              <a:rPr lang="en-US" dirty="0"/>
              <a:t>If there are more than two ions in the </a:t>
            </a:r>
            <a:r>
              <a:rPr lang="en-US" dirty="0" smtClean="0"/>
              <a:t>series, </a:t>
            </a:r>
            <a:r>
              <a:rPr lang="en-US" dirty="0"/>
              <a:t>then the prefixes </a:t>
            </a:r>
            <a:r>
              <a:rPr lang="en-US" i="1" dirty="0"/>
              <a:t>hypo-</a:t>
            </a:r>
            <a:r>
              <a:rPr lang="en-US" dirty="0"/>
              <a:t>, meaning </a:t>
            </a:r>
            <a:r>
              <a:rPr lang="en-US" i="1" dirty="0"/>
              <a:t>less than</a:t>
            </a:r>
            <a:r>
              <a:rPr lang="en-US" dirty="0"/>
              <a:t>, and </a:t>
            </a:r>
            <a:r>
              <a:rPr lang="en-US" i="1" dirty="0"/>
              <a:t>per-</a:t>
            </a:r>
            <a:r>
              <a:rPr lang="en-US" dirty="0"/>
              <a:t>, meaning </a:t>
            </a:r>
            <a:r>
              <a:rPr lang="en-US" i="1" dirty="0"/>
              <a:t>more than</a:t>
            </a:r>
            <a:r>
              <a:rPr lang="en-US" dirty="0"/>
              <a:t>, are used.</a:t>
            </a:r>
          </a:p>
          <a:p>
            <a:pPr>
              <a:defRPr/>
            </a:pPr>
            <a:endParaRPr lang="en-US" sz="2800" dirty="0"/>
          </a:p>
          <a:p>
            <a:pPr marL="914400" indent="0">
              <a:buFontTx/>
              <a:buNone/>
              <a:defRPr/>
            </a:pPr>
            <a:r>
              <a:rPr lang="pt-BR" sz="2800" dirty="0"/>
              <a:t>ClO</a:t>
            </a:r>
            <a:r>
              <a:rPr lang="pt-BR" sz="2800" baseline="30000" dirty="0"/>
              <a:t>–</a:t>
            </a:r>
            <a:r>
              <a:rPr lang="pt-BR" sz="2800" dirty="0"/>
              <a:t>	</a:t>
            </a:r>
            <a:r>
              <a:rPr lang="pt-BR" sz="2800" dirty="0" smtClean="0"/>
              <a:t> </a:t>
            </a:r>
            <a:r>
              <a:rPr lang="pt-BR" sz="2800" i="1" dirty="0" smtClean="0"/>
              <a:t>hypo</a:t>
            </a:r>
            <a:r>
              <a:rPr lang="pt-BR" sz="2800" dirty="0" smtClean="0"/>
              <a:t>chlor</a:t>
            </a:r>
            <a:r>
              <a:rPr lang="pt-BR" sz="2800" i="1" dirty="0" smtClean="0"/>
              <a:t>ite</a:t>
            </a:r>
            <a:r>
              <a:rPr lang="pt-BR" sz="2800" i="1" dirty="0"/>
              <a:t>	</a:t>
            </a:r>
            <a:r>
              <a:rPr lang="pt-BR" sz="2800" dirty="0" smtClean="0"/>
              <a:t>BrO</a:t>
            </a:r>
            <a:r>
              <a:rPr lang="pt-BR" sz="2800" baseline="30000" dirty="0"/>
              <a:t>–</a:t>
            </a:r>
            <a:r>
              <a:rPr lang="pt-BR" sz="2800" dirty="0"/>
              <a:t>	</a:t>
            </a:r>
            <a:r>
              <a:rPr lang="pt-BR" sz="2800" dirty="0" smtClean="0"/>
              <a:t> </a:t>
            </a:r>
            <a:r>
              <a:rPr lang="pt-BR" sz="2800" i="1" dirty="0" smtClean="0"/>
              <a:t>hypo</a:t>
            </a:r>
            <a:r>
              <a:rPr lang="pt-BR" sz="2800" dirty="0" smtClean="0"/>
              <a:t>brom</a:t>
            </a:r>
            <a:r>
              <a:rPr lang="pt-BR" sz="2800" i="1" dirty="0" smtClean="0"/>
              <a:t>ite</a:t>
            </a:r>
            <a:endParaRPr lang="en-US" sz="2800" dirty="0"/>
          </a:p>
          <a:p>
            <a:pPr marL="914400" indent="0">
              <a:buFontTx/>
              <a:buNone/>
              <a:defRPr/>
            </a:pPr>
            <a:r>
              <a:rPr lang="en-US" sz="2800" dirty="0"/>
              <a:t>ClO</a:t>
            </a:r>
            <a:r>
              <a:rPr lang="en-US" sz="2800" baseline="-25000" dirty="0"/>
              <a:t>2</a:t>
            </a:r>
            <a:r>
              <a:rPr lang="en-US" sz="2800" baseline="30000" dirty="0"/>
              <a:t>–</a:t>
            </a: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pt-BR" sz="2800" dirty="0" smtClean="0"/>
              <a:t>chlor</a:t>
            </a:r>
            <a:r>
              <a:rPr lang="pt-BR" sz="2800" i="1" dirty="0" smtClean="0"/>
              <a:t>ite</a:t>
            </a:r>
            <a:r>
              <a:rPr lang="pt-BR" sz="2800" i="1" dirty="0"/>
              <a:t>		</a:t>
            </a:r>
            <a:r>
              <a:rPr lang="en-US" sz="2800" dirty="0"/>
              <a:t>BrO</a:t>
            </a:r>
            <a:r>
              <a:rPr lang="en-US" sz="2800" baseline="-25000" dirty="0"/>
              <a:t>2</a:t>
            </a:r>
            <a:r>
              <a:rPr lang="en-US" sz="2800" baseline="30000" dirty="0"/>
              <a:t>–</a:t>
            </a: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pt-BR" sz="2800" dirty="0" smtClean="0"/>
              <a:t>brom</a:t>
            </a:r>
            <a:r>
              <a:rPr lang="pt-BR" sz="2800" i="1" dirty="0" smtClean="0"/>
              <a:t>ite</a:t>
            </a:r>
            <a:endParaRPr lang="en-US" sz="2800" dirty="0"/>
          </a:p>
          <a:p>
            <a:pPr marL="914400" indent="0">
              <a:buFontTx/>
              <a:buNone/>
              <a:defRPr/>
            </a:pPr>
            <a:r>
              <a:rPr lang="en-US" sz="2800" dirty="0"/>
              <a:t>ClO</a:t>
            </a:r>
            <a:r>
              <a:rPr lang="en-US" sz="2800" baseline="-25000" dirty="0"/>
              <a:t>3</a:t>
            </a:r>
            <a:r>
              <a:rPr lang="en-US" sz="2800" baseline="30000" dirty="0"/>
              <a:t>–</a:t>
            </a: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pt-BR" sz="2800" dirty="0" smtClean="0"/>
              <a:t>chlor</a:t>
            </a:r>
            <a:r>
              <a:rPr lang="pt-BR" sz="2800" i="1" dirty="0" smtClean="0"/>
              <a:t>ate</a:t>
            </a:r>
            <a:r>
              <a:rPr lang="pt-BR" sz="2800" i="1" dirty="0"/>
              <a:t>		</a:t>
            </a:r>
            <a:r>
              <a:rPr lang="en-US" sz="2800" dirty="0"/>
              <a:t>BrO</a:t>
            </a:r>
            <a:r>
              <a:rPr lang="en-US" sz="2800" baseline="-25000" dirty="0"/>
              <a:t>3</a:t>
            </a:r>
            <a:r>
              <a:rPr lang="en-US" sz="2800" baseline="30000" dirty="0"/>
              <a:t>–</a:t>
            </a: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pt-BR" sz="2800" dirty="0" smtClean="0"/>
              <a:t>brom</a:t>
            </a:r>
            <a:r>
              <a:rPr lang="pt-BR" sz="2800" i="1" dirty="0" smtClean="0"/>
              <a:t>ate</a:t>
            </a:r>
            <a:r>
              <a:rPr lang="pt-BR" sz="2800" i="1" dirty="0"/>
              <a:t>	</a:t>
            </a:r>
            <a:endParaRPr lang="en-US" sz="2800" dirty="0"/>
          </a:p>
          <a:p>
            <a:pPr marL="914400" indent="0">
              <a:buFontTx/>
              <a:buNone/>
              <a:defRPr/>
            </a:pPr>
            <a:r>
              <a:rPr lang="en-US" sz="2800" dirty="0"/>
              <a:t>ClO</a:t>
            </a:r>
            <a:r>
              <a:rPr lang="en-US" sz="2800" baseline="-25000" dirty="0"/>
              <a:t>4</a:t>
            </a:r>
            <a:r>
              <a:rPr lang="en-US" sz="2800" baseline="30000" dirty="0"/>
              <a:t>–</a:t>
            </a: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en-US" sz="2800" i="1" dirty="0" smtClean="0"/>
              <a:t>per</a:t>
            </a:r>
            <a:r>
              <a:rPr lang="en-US" sz="2800" dirty="0" smtClean="0"/>
              <a:t>chlor</a:t>
            </a:r>
            <a:r>
              <a:rPr lang="en-US" sz="2800" i="1" dirty="0" smtClean="0"/>
              <a:t>ate</a:t>
            </a:r>
            <a:r>
              <a:rPr lang="en-US" sz="2800" i="1" dirty="0"/>
              <a:t>	</a:t>
            </a:r>
            <a:r>
              <a:rPr lang="en-US" sz="2800" dirty="0" smtClean="0"/>
              <a:t>BrO</a:t>
            </a:r>
            <a:r>
              <a:rPr lang="en-US" sz="2800" baseline="-25000" dirty="0" smtClean="0"/>
              <a:t>4</a:t>
            </a:r>
            <a:r>
              <a:rPr lang="en-US" sz="2800" baseline="30000" dirty="0"/>
              <a:t>–</a:t>
            </a: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en-US" sz="2800" i="1" dirty="0" err="1" smtClean="0"/>
              <a:t>per</a:t>
            </a:r>
            <a:r>
              <a:rPr lang="en-US" sz="2800" dirty="0" err="1" smtClean="0"/>
              <a:t>brom</a:t>
            </a:r>
            <a:r>
              <a:rPr lang="en-US" sz="2800" i="1" dirty="0" err="1" smtClean="0"/>
              <a:t>ate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Hydrated Ionic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481965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Hydrates </a:t>
            </a:r>
            <a:r>
              <a:rPr lang="en-US" dirty="0"/>
              <a:t>are ionic compounds containing </a:t>
            </a:r>
            <a:r>
              <a:rPr lang="en-US" dirty="0" smtClean="0"/>
              <a:t>a </a:t>
            </a:r>
            <a:r>
              <a:rPr lang="en-US" dirty="0"/>
              <a:t>specific number of water molecules associated with each formula unit.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For example, the formula for </a:t>
            </a:r>
            <a:r>
              <a:rPr lang="en-US" dirty="0" err="1"/>
              <a:t>epsom</a:t>
            </a:r>
            <a:r>
              <a:rPr lang="en-US" dirty="0"/>
              <a:t> salts is </a:t>
            </a:r>
            <a:r>
              <a:rPr lang="en-US" dirty="0" smtClean="0"/>
              <a:t>MgSO</a:t>
            </a:r>
            <a:r>
              <a:rPr lang="en-US" baseline="-25000" dirty="0" smtClean="0"/>
              <a:t>4 </a:t>
            </a:r>
            <a:r>
              <a:rPr lang="en-US" dirty="0"/>
              <a:t>• 7H</a:t>
            </a:r>
            <a:r>
              <a:rPr lang="en-US" baseline="-25000" dirty="0"/>
              <a:t>2</a:t>
            </a:r>
            <a:r>
              <a:rPr lang="en-US" dirty="0"/>
              <a:t>O.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/>
              <a:t>Its systematic name is magnesium sulfate </a:t>
            </a:r>
            <a:r>
              <a:rPr lang="en-US" dirty="0" err="1"/>
              <a:t>heptahydrate</a:t>
            </a:r>
            <a:r>
              <a:rPr lang="en-US" dirty="0"/>
              <a:t>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pt-BR" dirty="0"/>
              <a:t>CoCl</a:t>
            </a:r>
            <a:r>
              <a:rPr lang="pt-BR" baseline="-25000" dirty="0"/>
              <a:t>2 </a:t>
            </a:r>
            <a:r>
              <a:rPr lang="pt-BR" dirty="0"/>
              <a:t>• 6H</a:t>
            </a:r>
            <a:r>
              <a:rPr lang="pt-BR" baseline="-25000" dirty="0"/>
              <a:t>2</a:t>
            </a:r>
            <a:r>
              <a:rPr lang="pt-BR" dirty="0"/>
              <a:t>O is cobalt(II) chloride hexahydrate.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Common Hydrate Prefixes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5029200"/>
          </a:xfrm>
        </p:spPr>
        <p:txBody>
          <a:bodyPr/>
          <a:lstStyle/>
          <a:p>
            <a:pPr>
              <a:defRPr/>
            </a:pPr>
            <a:r>
              <a:rPr lang="en-US" dirty="0"/>
              <a:t>Common hydrate prefixes</a:t>
            </a:r>
          </a:p>
          <a:p>
            <a:pPr marL="628650" indent="0">
              <a:buFontTx/>
              <a:buNone/>
              <a:defRPr/>
            </a:pPr>
            <a:r>
              <a:rPr lang="en-US" sz="2800" dirty="0"/>
              <a:t>hemi = ½		tri = 3			</a:t>
            </a:r>
            <a:r>
              <a:rPr lang="en-US" sz="2800" dirty="0" err="1"/>
              <a:t>hexa</a:t>
            </a:r>
            <a:r>
              <a:rPr lang="en-US" sz="2800" dirty="0"/>
              <a:t> = 6</a:t>
            </a:r>
          </a:p>
          <a:p>
            <a:pPr marL="628650" indent="0">
              <a:buFontTx/>
              <a:buNone/>
              <a:defRPr/>
            </a:pPr>
            <a:r>
              <a:rPr lang="it-IT" sz="2800" dirty="0"/>
              <a:t>mono = 1		tetra = 4		hepta = 7</a:t>
            </a:r>
          </a:p>
          <a:p>
            <a:pPr marL="628650" indent="0">
              <a:buFontTx/>
              <a:buNone/>
              <a:defRPr/>
            </a:pPr>
            <a:r>
              <a:rPr lang="it-IT" sz="2800" dirty="0"/>
              <a:t>di = 2			penta = 5		octa = 8</a:t>
            </a:r>
          </a:p>
          <a:p>
            <a:pPr>
              <a:defRPr/>
            </a:pPr>
            <a:endParaRPr lang="en-US" sz="2600" dirty="0" smtClean="0"/>
          </a:p>
          <a:p>
            <a:pPr>
              <a:defRPr/>
            </a:pPr>
            <a:r>
              <a:rPr lang="en-US" dirty="0" smtClean="0"/>
              <a:t>Other </a:t>
            </a:r>
            <a:r>
              <a:rPr lang="en-US" dirty="0"/>
              <a:t>common hydrated ionic compounds and their names are as follows:</a:t>
            </a:r>
          </a:p>
          <a:p>
            <a:pPr lvl="1">
              <a:defRPr/>
            </a:pPr>
            <a:r>
              <a:rPr lang="en-US" sz="2400" dirty="0" smtClean="0"/>
              <a:t>CaSO</a:t>
            </a:r>
            <a:r>
              <a:rPr lang="en-US" sz="2400" baseline="-25000" dirty="0" smtClean="0"/>
              <a:t>4 </a:t>
            </a:r>
            <a:r>
              <a:rPr lang="en-US" sz="2400" dirty="0"/>
              <a:t>• ½ H</a:t>
            </a:r>
            <a:r>
              <a:rPr lang="en-US" sz="2400" baseline="-25000" dirty="0"/>
              <a:t>2</a:t>
            </a:r>
            <a:r>
              <a:rPr lang="en-US" sz="2400" dirty="0"/>
              <a:t>O is called calcium sulfate hemihydrate.</a:t>
            </a:r>
          </a:p>
          <a:p>
            <a:pPr lvl="1">
              <a:defRPr/>
            </a:pPr>
            <a:r>
              <a:rPr lang="en-US" sz="2400" dirty="0" smtClean="0"/>
              <a:t>BaCl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• 6H</a:t>
            </a:r>
            <a:r>
              <a:rPr lang="en-US" sz="2400" baseline="-25000" dirty="0"/>
              <a:t>2</a:t>
            </a:r>
            <a:r>
              <a:rPr lang="en-US" sz="2400" dirty="0"/>
              <a:t>O is called barium chloride </a:t>
            </a:r>
            <a:r>
              <a:rPr lang="en-US" sz="2400" dirty="0" err="1"/>
              <a:t>hexahydrate</a:t>
            </a:r>
            <a:r>
              <a:rPr lang="en-US" sz="2400" dirty="0"/>
              <a:t>.</a:t>
            </a:r>
          </a:p>
          <a:p>
            <a:pPr lvl="1">
              <a:defRPr/>
            </a:pPr>
            <a:r>
              <a:rPr lang="en-US" sz="2400" dirty="0" smtClean="0"/>
              <a:t>CuSO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r>
              <a:rPr lang="en-US" sz="2400" dirty="0"/>
              <a:t>• 6H</a:t>
            </a:r>
            <a:r>
              <a:rPr lang="en-US" sz="2400" baseline="-25000" dirty="0"/>
              <a:t>2</a:t>
            </a:r>
            <a:r>
              <a:rPr lang="en-US" sz="2400" dirty="0"/>
              <a:t>O is called copper sulfate </a:t>
            </a:r>
            <a:r>
              <a:rPr lang="en-US" sz="2400" dirty="0" err="1"/>
              <a:t>hexahydrate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Molecular Compounds: Formulas and Names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295400"/>
            <a:ext cx="8658225" cy="4425950"/>
          </a:xfrm>
        </p:spPr>
        <p:txBody>
          <a:bodyPr/>
          <a:lstStyle/>
          <a:p>
            <a:pPr>
              <a:defRPr/>
            </a:pPr>
            <a:r>
              <a:rPr lang="en-US" dirty="0"/>
              <a:t>The formula for a molecular compound </a:t>
            </a:r>
            <a:r>
              <a:rPr lang="en-US" i="1" dirty="0"/>
              <a:t>cannot</a:t>
            </a:r>
            <a:r>
              <a:rPr lang="en-US" dirty="0"/>
              <a:t> readily be determined from its constituent elements because the same combination of elements may form many different molecular compounds, each with a different formula.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Nitrogen and oxygen form all of the following unique molecular compounds:</a:t>
            </a:r>
            <a:br>
              <a:rPr lang="en-US" sz="2800" dirty="0"/>
            </a:br>
            <a:r>
              <a:rPr lang="en-US" sz="2800" dirty="0"/>
              <a:t>NO, NO</a:t>
            </a:r>
            <a:r>
              <a:rPr lang="en-US" sz="2800" baseline="-25000" dirty="0"/>
              <a:t>2</a:t>
            </a:r>
            <a:r>
              <a:rPr lang="en-US" sz="2800" dirty="0"/>
              <a:t>, N</a:t>
            </a:r>
            <a:r>
              <a:rPr lang="en-US" sz="2800" baseline="-25000" dirty="0"/>
              <a:t>2</a:t>
            </a:r>
            <a:r>
              <a:rPr lang="en-US" sz="2800" dirty="0"/>
              <a:t>O, N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3</a:t>
            </a:r>
            <a:r>
              <a:rPr lang="en-US" sz="2800" dirty="0"/>
              <a:t>, N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4</a:t>
            </a:r>
            <a:r>
              <a:rPr lang="en-US" sz="2800" dirty="0"/>
              <a:t>, and N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5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Molecular Compounds: Formulas and Names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295400"/>
            <a:ext cx="8658225" cy="4819650"/>
          </a:xfrm>
        </p:spPr>
        <p:txBody>
          <a:bodyPr/>
          <a:lstStyle/>
          <a:p>
            <a:pPr>
              <a:defRPr/>
            </a:pPr>
            <a:r>
              <a:rPr lang="en-US" i="1" dirty="0"/>
              <a:t>Molecular compounds are composed of two or more nonmetals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Generally, write the name of the element with the smallest group number first. </a:t>
            </a:r>
          </a:p>
          <a:p>
            <a:pPr>
              <a:defRPr/>
            </a:pPr>
            <a:r>
              <a:rPr lang="en-US" dirty="0"/>
              <a:t>If the two elements lie in the same group, then write the element with the greatest row number first.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The prefixes given to each element indicate the number of atoms present.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Mixtures and Compounds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58200" cy="2653034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In a mixture, elements can mix in any proportions whatsoever (hydrogen, H</a:t>
            </a:r>
            <a:r>
              <a:rPr lang="en-US" baseline="-25000" dirty="0" smtClean="0">
                <a:ea typeface="ヒラギノ角ゴ Pro W3" pitchFamily="127" charset="-128"/>
              </a:rPr>
              <a:t>2</a:t>
            </a:r>
            <a:r>
              <a:rPr lang="en-US" dirty="0" smtClean="0">
                <a:ea typeface="ヒラギノ角ゴ Pro W3" pitchFamily="127" charset="-128"/>
              </a:rPr>
              <a:t>, and oxygen, O</a:t>
            </a:r>
            <a:r>
              <a:rPr lang="en-US" baseline="-25000" dirty="0" smtClean="0">
                <a:ea typeface="ヒラギノ角ゴ Pro W3" pitchFamily="127" charset="-128"/>
              </a:rPr>
              <a:t>2</a:t>
            </a:r>
            <a:r>
              <a:rPr lang="en-US" dirty="0" smtClean="0">
                <a:ea typeface="ヒラギノ角ゴ Pro W3" pitchFamily="127" charset="-128"/>
              </a:rPr>
              <a:t>).</a:t>
            </a:r>
          </a:p>
          <a:p>
            <a:r>
              <a:rPr lang="en-US" dirty="0" smtClean="0">
                <a:ea typeface="ヒラギノ角ゴ Pro W3" pitchFamily="127" charset="-128"/>
              </a:rPr>
              <a:t>In a compound, elements combine in fixed, definite proportions (water, H</a:t>
            </a:r>
            <a:r>
              <a:rPr lang="en-US" baseline="-25000" dirty="0" smtClean="0">
                <a:ea typeface="ヒラギノ角ゴ Pro W3" pitchFamily="127" charset="-128"/>
              </a:rPr>
              <a:t>2</a:t>
            </a:r>
            <a:r>
              <a:rPr lang="en-US" dirty="0" smtClean="0">
                <a:ea typeface="ヒラギノ角ゴ Pro W3" pitchFamily="127" charset="-128"/>
              </a:rPr>
              <a:t>O).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Binary Molecular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2486025"/>
            <a:ext cx="8658225" cy="3852863"/>
          </a:xfrm>
        </p:spPr>
        <p:txBody>
          <a:bodyPr/>
          <a:lstStyle/>
          <a:p>
            <a:pPr>
              <a:defRPr/>
            </a:pPr>
            <a:r>
              <a:rPr lang="en-US" sz="2600" dirty="0" smtClean="0"/>
              <a:t>These </a:t>
            </a:r>
            <a:r>
              <a:rPr lang="en-US" sz="2600" dirty="0"/>
              <a:t>prefixes are the same as those used in naming hydrates:</a:t>
            </a:r>
          </a:p>
          <a:p>
            <a:pPr marL="0" indent="0">
              <a:buFontTx/>
              <a:buNone/>
              <a:defRPr/>
            </a:pPr>
            <a:r>
              <a:rPr lang="it-IT" sz="2600" dirty="0"/>
              <a:t>		</a:t>
            </a:r>
            <a:r>
              <a:rPr lang="it-IT" sz="2600" dirty="0" smtClean="0"/>
              <a:t>mono </a:t>
            </a:r>
            <a:r>
              <a:rPr lang="it-IT" sz="2600" dirty="0"/>
              <a:t>= 1		hexa = 6</a:t>
            </a:r>
            <a:br>
              <a:rPr lang="it-IT" sz="2600" dirty="0"/>
            </a:br>
            <a:r>
              <a:rPr lang="it-IT" sz="2600" dirty="0"/>
              <a:t>		di = 2			hepta = 7</a:t>
            </a:r>
            <a:br>
              <a:rPr lang="it-IT" sz="2600" dirty="0"/>
            </a:br>
            <a:r>
              <a:rPr lang="it-IT" sz="2600" dirty="0"/>
              <a:t>		tri = 3			octa = 8</a:t>
            </a:r>
            <a:br>
              <a:rPr lang="it-IT" sz="2600" dirty="0"/>
            </a:br>
            <a:r>
              <a:rPr lang="it-IT" sz="2600" dirty="0"/>
              <a:t>		tetra = 4		nona = 9</a:t>
            </a:r>
            <a:br>
              <a:rPr lang="it-IT" sz="2600" dirty="0"/>
            </a:br>
            <a:r>
              <a:rPr lang="it-IT" sz="2600" dirty="0"/>
              <a:t>		penta = 5		deca = 10</a:t>
            </a:r>
          </a:p>
          <a:p>
            <a:pPr>
              <a:defRPr/>
            </a:pPr>
            <a:r>
              <a:rPr lang="en-US" sz="2600" dirty="0"/>
              <a:t>If there is only one atom of the </a:t>
            </a:r>
            <a:r>
              <a:rPr lang="en-US" sz="2600" i="1" dirty="0"/>
              <a:t>first element</a:t>
            </a:r>
            <a:r>
              <a:rPr lang="en-US" sz="2600" dirty="0"/>
              <a:t> in the formula, the prefix </a:t>
            </a:r>
            <a:r>
              <a:rPr lang="en-US" sz="2600" i="1" dirty="0"/>
              <a:t>mono</a:t>
            </a:r>
            <a:r>
              <a:rPr lang="en-US" sz="2600" dirty="0"/>
              <a:t>- is normally omitted.</a:t>
            </a: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3"/>
          <a:stretch>
            <a:fillRect/>
          </a:stretch>
        </p:blipFill>
        <p:spPr bwMode="auto">
          <a:xfrm>
            <a:off x="1481138" y="763588"/>
            <a:ext cx="61817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Acids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658225" cy="2653034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Acids are molecular compounds that release hydrogen ions (H</a:t>
            </a:r>
            <a:r>
              <a:rPr lang="en-US" baseline="30000" dirty="0" smtClean="0">
                <a:ea typeface="ヒラギノ角ゴ Pro W3" pitchFamily="127" charset="-128"/>
              </a:rPr>
              <a:t>+</a:t>
            </a:r>
            <a:r>
              <a:rPr lang="en-US" dirty="0" smtClean="0">
                <a:ea typeface="ヒラギノ角ゴ Pro W3" pitchFamily="127" charset="-128"/>
              </a:rPr>
              <a:t>) when dissolved in water.</a:t>
            </a:r>
          </a:p>
          <a:p>
            <a:r>
              <a:rPr lang="en-US" dirty="0" smtClean="0">
                <a:ea typeface="ヒラギノ角ゴ Pro W3" pitchFamily="127" charset="-128"/>
              </a:rPr>
              <a:t>Acids are composed of hydrogen, usually written first in their formulas, and one or more nonmetals, written second.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Acids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057275"/>
            <a:ext cx="4229100" cy="3841052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Sour taste</a:t>
            </a:r>
          </a:p>
          <a:p>
            <a:pPr>
              <a:defRPr/>
            </a:pPr>
            <a:r>
              <a:rPr lang="en-US" sz="2600" dirty="0"/>
              <a:t>Dissolve many metals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such as Zn, Fe</a:t>
            </a:r>
            <a:r>
              <a:rPr lang="en-US" sz="2600" dirty="0" smtClean="0"/>
              <a:t>, and </a:t>
            </a:r>
            <a:r>
              <a:rPr lang="en-US" sz="2600" dirty="0"/>
              <a:t>Mg; but not Au, Ag</a:t>
            </a:r>
            <a:r>
              <a:rPr lang="en-US" sz="2600" dirty="0" smtClean="0"/>
              <a:t>, </a:t>
            </a:r>
            <a:br>
              <a:rPr lang="en-US" sz="2600" dirty="0" smtClean="0"/>
            </a:br>
            <a:r>
              <a:rPr lang="en-US" sz="2600" dirty="0" smtClean="0"/>
              <a:t>or </a:t>
            </a:r>
            <a:r>
              <a:rPr lang="en-US" sz="2600" dirty="0" err="1"/>
              <a:t>Pt</a:t>
            </a:r>
            <a:endParaRPr lang="en-US" sz="2600" dirty="0"/>
          </a:p>
          <a:p>
            <a:pPr>
              <a:spcBef>
                <a:spcPts val="2400"/>
              </a:spcBef>
              <a:defRPr/>
            </a:pPr>
            <a:r>
              <a:rPr lang="en-US" sz="2600" dirty="0" smtClean="0"/>
              <a:t>Formulas </a:t>
            </a:r>
            <a:r>
              <a:rPr lang="en-US" sz="2600" dirty="0"/>
              <a:t>generally </a:t>
            </a:r>
            <a:r>
              <a:rPr lang="en-US" sz="2600" dirty="0" smtClean="0"/>
              <a:t>start </a:t>
            </a:r>
            <a:r>
              <a:rPr lang="en-US" sz="2600" dirty="0"/>
              <a:t>with </a:t>
            </a:r>
            <a:r>
              <a:rPr lang="en-US" sz="2600" dirty="0" smtClean="0"/>
              <a:t>H,</a:t>
            </a:r>
            <a:endParaRPr lang="en-US" sz="2600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e.g., </a:t>
            </a:r>
            <a:r>
              <a:rPr lang="en-US" sz="2600" dirty="0" err="1"/>
              <a:t>HCl</a:t>
            </a:r>
            <a:r>
              <a:rPr lang="en-US" sz="2600" dirty="0"/>
              <a:t>, H</a:t>
            </a:r>
            <a:r>
              <a:rPr lang="en-US" sz="2600" baseline="-25000" dirty="0"/>
              <a:t>2</a:t>
            </a:r>
            <a:r>
              <a:rPr lang="en-US" sz="2600" dirty="0"/>
              <a:t>SO</a:t>
            </a:r>
            <a:r>
              <a:rPr lang="en-US" sz="2600" baseline="-25000" dirty="0"/>
              <a:t>4</a:t>
            </a:r>
            <a:endParaRPr lang="en-US" sz="2600" dirty="0"/>
          </a:p>
        </p:txBody>
      </p:sp>
      <p:pic>
        <p:nvPicPr>
          <p:cNvPr id="553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"/>
          <a:stretch>
            <a:fillRect/>
          </a:stretch>
        </p:blipFill>
        <p:spPr bwMode="auto">
          <a:xfrm>
            <a:off x="4724400" y="822325"/>
            <a:ext cx="4252913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" y="4762500"/>
            <a:ext cx="8305800" cy="1293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600" dirty="0">
                <a:latin typeface="+mn-lt"/>
              </a:rPr>
              <a:t>HCI is a molecular compound that, when dissolved in water, forms </a:t>
            </a:r>
            <a:r>
              <a:rPr lang="en-US" sz="2600" i="1" dirty="0">
                <a:latin typeface="+mn-lt"/>
              </a:rPr>
              <a:t>H</a:t>
            </a:r>
            <a:r>
              <a:rPr lang="en-US" sz="2600" baseline="30000" dirty="0">
                <a:latin typeface="+mn-lt"/>
              </a:rPr>
              <a:t>+</a:t>
            </a:r>
            <a:r>
              <a:rPr lang="en-US" sz="2600" baseline="-25000" dirty="0">
                <a:latin typeface="+mn-lt"/>
              </a:rPr>
              <a:t>(</a:t>
            </a:r>
            <a:r>
              <a:rPr lang="en-US" sz="2600" i="1" baseline="-25000" dirty="0" err="1">
                <a:latin typeface="+mn-lt"/>
              </a:rPr>
              <a:t>aq</a:t>
            </a:r>
            <a:r>
              <a:rPr lang="en-US" sz="2600" baseline="-25000" dirty="0">
                <a:latin typeface="+mn-lt"/>
              </a:rPr>
              <a:t>)</a:t>
            </a:r>
            <a:r>
              <a:rPr lang="en-US" sz="2600" dirty="0">
                <a:latin typeface="+mn-lt"/>
              </a:rPr>
              <a:t> and </a:t>
            </a:r>
            <a:r>
              <a:rPr lang="en-US" sz="2600" i="1" dirty="0" err="1">
                <a:latin typeface="+mn-lt"/>
              </a:rPr>
              <a:t>Cl</a:t>
            </a:r>
            <a:r>
              <a:rPr lang="en-US" sz="2600" baseline="30000" dirty="0">
                <a:latin typeface="+mn-lt"/>
              </a:rPr>
              <a:t>–</a:t>
            </a:r>
            <a:r>
              <a:rPr lang="en-US" sz="2600" baseline="-25000" dirty="0">
                <a:latin typeface="+mn-lt"/>
              </a:rPr>
              <a:t>(</a:t>
            </a:r>
            <a:r>
              <a:rPr lang="en-US" sz="2600" i="1" baseline="-25000" dirty="0" err="1">
                <a:latin typeface="+mn-lt"/>
              </a:rPr>
              <a:t>aq</a:t>
            </a:r>
            <a:r>
              <a:rPr lang="en-US" sz="2600" baseline="-25000" dirty="0">
                <a:latin typeface="+mn-lt"/>
              </a:rPr>
              <a:t>)</a:t>
            </a:r>
            <a:r>
              <a:rPr lang="en-US" sz="2600" dirty="0">
                <a:latin typeface="+mn-lt"/>
              </a:rPr>
              <a:t> ions, where </a:t>
            </a:r>
            <a:r>
              <a:rPr lang="en-US" sz="2600" i="1" dirty="0">
                <a:latin typeface="+mn-lt"/>
              </a:rPr>
              <a:t>aqueous</a:t>
            </a:r>
            <a:r>
              <a:rPr lang="en-US" sz="2600" dirty="0">
                <a:latin typeface="+mn-lt"/>
              </a:rPr>
              <a:t> (</a:t>
            </a:r>
            <a:r>
              <a:rPr lang="en-US" sz="2600" i="1" dirty="0" err="1">
                <a:latin typeface="+mn-lt"/>
              </a:rPr>
              <a:t>aq</a:t>
            </a:r>
            <a:r>
              <a:rPr lang="en-US" sz="2600" dirty="0">
                <a:latin typeface="+mn-lt"/>
              </a:rPr>
              <a:t>) means </a:t>
            </a:r>
            <a:r>
              <a:rPr lang="en-US" sz="2600" i="1" dirty="0">
                <a:latin typeface="+mn-lt"/>
              </a:rPr>
              <a:t>dissolved in water</a:t>
            </a:r>
            <a:r>
              <a:rPr lang="en-US" sz="2600" dirty="0">
                <a:latin typeface="+mn-lt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Acids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342900" y="4048125"/>
            <a:ext cx="8439150" cy="2160588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Binary acids have H</a:t>
            </a:r>
            <a:r>
              <a:rPr lang="en-US" baseline="30000" dirty="0" smtClean="0">
                <a:ea typeface="ヒラギノ角ゴ Pro W3" pitchFamily="127" charset="-128"/>
              </a:rPr>
              <a:t>+</a:t>
            </a:r>
            <a:r>
              <a:rPr lang="en-US" dirty="0" smtClean="0">
                <a:ea typeface="ヒラギノ角ゴ Pro W3" pitchFamily="127" charset="-128"/>
              </a:rPr>
              <a:t> cation and nonmetal anion.</a:t>
            </a:r>
          </a:p>
          <a:p>
            <a:r>
              <a:rPr lang="en-US" dirty="0" err="1" smtClean="0">
                <a:ea typeface="ヒラギノ角ゴ Pro W3" pitchFamily="127" charset="-128"/>
              </a:rPr>
              <a:t>Oxyacids</a:t>
            </a:r>
            <a:r>
              <a:rPr lang="en-US" dirty="0" smtClean="0">
                <a:ea typeface="ヒラギノ角ゴ Pro W3" pitchFamily="127" charset="-128"/>
              </a:rPr>
              <a:t> have H</a:t>
            </a:r>
            <a:r>
              <a:rPr lang="en-US" baseline="30000" dirty="0" smtClean="0">
                <a:ea typeface="ヒラギノ角ゴ Pro W3" pitchFamily="127" charset="-128"/>
              </a:rPr>
              <a:t>+</a:t>
            </a:r>
            <a:r>
              <a:rPr lang="en-US" dirty="0" smtClean="0">
                <a:ea typeface="ヒラギノ角ゴ Pro W3" pitchFamily="127" charset="-128"/>
              </a:rPr>
              <a:t> cation and polyatomic anion.</a:t>
            </a:r>
          </a:p>
        </p:txBody>
      </p:sp>
      <p:pic>
        <p:nvPicPr>
          <p:cNvPr id="563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"/>
          <a:stretch>
            <a:fillRect/>
          </a:stretch>
        </p:blipFill>
        <p:spPr bwMode="auto">
          <a:xfrm>
            <a:off x="2286000" y="639763"/>
            <a:ext cx="45720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Binary Acids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342900" y="985838"/>
            <a:ext cx="8439150" cy="2357437"/>
          </a:xfrm>
        </p:spPr>
        <p:txBody>
          <a:bodyPr/>
          <a:lstStyle/>
          <a:p>
            <a:r>
              <a:rPr lang="en-US" smtClean="0">
                <a:ea typeface="ヒラギノ角ゴ Pro W3" pitchFamily="127" charset="-128"/>
              </a:rPr>
              <a:t>Write a </a:t>
            </a:r>
            <a:r>
              <a:rPr lang="en-US" b="1" i="1" smtClean="0">
                <a:ea typeface="ヒラギノ角ゴ Pro W3" pitchFamily="127" charset="-128"/>
              </a:rPr>
              <a:t>hydro-</a:t>
            </a:r>
            <a:r>
              <a:rPr lang="en-US" smtClean="0">
                <a:ea typeface="ヒラギノ角ゴ Pro W3" pitchFamily="127" charset="-128"/>
              </a:rPr>
              <a:t> prefix.</a:t>
            </a:r>
          </a:p>
          <a:p>
            <a:r>
              <a:rPr lang="en-US" smtClean="0">
                <a:ea typeface="ヒラギノ角ゴ Pro W3" pitchFamily="127" charset="-128"/>
              </a:rPr>
              <a:t>Follow with the nonmetal base name.</a:t>
            </a:r>
          </a:p>
          <a:p>
            <a:r>
              <a:rPr lang="en-US" smtClean="0">
                <a:ea typeface="ヒラギノ角ゴ Pro W3" pitchFamily="127" charset="-128"/>
              </a:rPr>
              <a:t>Add </a:t>
            </a:r>
            <a:r>
              <a:rPr lang="en-US" i="1" smtClean="0">
                <a:ea typeface="ヒラギノ角ゴ Pro W3" pitchFamily="127" charset="-128"/>
              </a:rPr>
              <a:t>–ic</a:t>
            </a:r>
            <a:r>
              <a:rPr lang="en-US" smtClean="0">
                <a:ea typeface="ヒラギノ角ゴ Pro W3" pitchFamily="127" charset="-128"/>
              </a:rPr>
              <a:t>.</a:t>
            </a:r>
          </a:p>
          <a:p>
            <a:r>
              <a:rPr lang="en-US" smtClean="0">
                <a:ea typeface="ヒラギノ角ゴ Pro W3" pitchFamily="127" charset="-128"/>
              </a:rPr>
              <a:t>Write the word </a:t>
            </a:r>
            <a:r>
              <a:rPr lang="en-US" b="1" smtClean="0">
                <a:ea typeface="ヒラギノ角ゴ Pro W3" pitchFamily="127" charset="-128"/>
              </a:rPr>
              <a:t>acid</a:t>
            </a:r>
            <a:r>
              <a:rPr lang="en-US" smtClean="0">
                <a:ea typeface="ヒラギノ角ゴ Pro W3" pitchFamily="127" charset="-128"/>
              </a:rPr>
              <a:t> at the end of the name.</a:t>
            </a:r>
          </a:p>
        </p:txBody>
      </p:sp>
      <p:pic>
        <p:nvPicPr>
          <p:cNvPr id="573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>
            <a:fillRect/>
          </a:stretch>
        </p:blipFill>
        <p:spPr bwMode="auto">
          <a:xfrm>
            <a:off x="671513" y="3586163"/>
            <a:ext cx="780097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Oxyacids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838200"/>
            <a:ext cx="8439150" cy="552132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If </a:t>
            </a:r>
            <a:r>
              <a:rPr lang="en-US" sz="2800" dirty="0" smtClean="0"/>
              <a:t>the polyatomic </a:t>
            </a:r>
            <a:r>
              <a:rPr lang="en-US" sz="2800" dirty="0"/>
              <a:t>ion name ends in –</a:t>
            </a:r>
            <a:r>
              <a:rPr lang="en-US" sz="2800" i="1" dirty="0"/>
              <a:t>ate, </a:t>
            </a:r>
            <a:r>
              <a:rPr lang="en-US" sz="2800" dirty="0"/>
              <a:t>change ending to </a:t>
            </a:r>
            <a:r>
              <a:rPr lang="en-US" sz="2800" i="1" dirty="0"/>
              <a:t>–</a:t>
            </a:r>
            <a:r>
              <a:rPr lang="en-US" sz="2800" i="1" dirty="0" err="1"/>
              <a:t>ic</a:t>
            </a:r>
            <a:r>
              <a:rPr lang="en-US" sz="2800" dirty="0"/>
              <a:t>.</a:t>
            </a:r>
          </a:p>
          <a:p>
            <a:pPr>
              <a:defRPr/>
            </a:pPr>
            <a:r>
              <a:rPr lang="en-US" sz="2800" dirty="0"/>
              <a:t>If </a:t>
            </a:r>
            <a:r>
              <a:rPr lang="en-US" sz="2800" dirty="0" smtClean="0"/>
              <a:t>the polyatomic </a:t>
            </a:r>
            <a:r>
              <a:rPr lang="en-US" sz="2800" dirty="0"/>
              <a:t>ion name ends in –</a:t>
            </a:r>
            <a:r>
              <a:rPr lang="en-US" sz="2800" i="1" dirty="0" err="1"/>
              <a:t>ite</a:t>
            </a:r>
            <a:r>
              <a:rPr lang="en-US" sz="2800" dirty="0"/>
              <a:t>, change ending to –</a:t>
            </a:r>
            <a:r>
              <a:rPr lang="en-US" sz="2800" i="1" dirty="0" err="1"/>
              <a:t>ous</a:t>
            </a:r>
            <a:r>
              <a:rPr lang="en-US" sz="2800" dirty="0"/>
              <a:t>.</a:t>
            </a:r>
          </a:p>
          <a:p>
            <a:pPr>
              <a:defRPr/>
            </a:pPr>
            <a:r>
              <a:rPr lang="en-US" sz="2800" dirty="0"/>
              <a:t>Write word </a:t>
            </a:r>
            <a:r>
              <a:rPr lang="en-US" sz="2800" b="1" dirty="0"/>
              <a:t>acid </a:t>
            </a:r>
            <a:r>
              <a:rPr lang="en-US" sz="2800" dirty="0"/>
              <a:t>at the end of all names</a:t>
            </a:r>
            <a:r>
              <a:rPr lang="en-US" sz="2800" dirty="0" smtClean="0"/>
              <a:t>.</a:t>
            </a:r>
          </a:p>
          <a:p>
            <a:pPr marL="0" indent="0">
              <a:buFontTx/>
              <a:buNone/>
              <a:defRPr/>
            </a:pPr>
            <a:endParaRPr lang="en-US" sz="2800" dirty="0" smtClean="0"/>
          </a:p>
          <a:p>
            <a:pPr marL="346075" indent="-346075">
              <a:buFontTx/>
              <a:buNone/>
              <a:defRPr/>
            </a:pPr>
            <a:r>
              <a:rPr lang="en-US" sz="2800" dirty="0" smtClean="0"/>
              <a:t>	oxyanions </a:t>
            </a:r>
            <a:r>
              <a:rPr lang="en-US" sz="2800" dirty="0"/>
              <a:t>ending with -</a:t>
            </a:r>
            <a:r>
              <a:rPr lang="en-US" sz="2800" i="1" dirty="0"/>
              <a:t>ate</a:t>
            </a:r>
            <a:endParaRPr lang="en-US" sz="2800" dirty="0"/>
          </a:p>
          <a:p>
            <a:pPr marL="0" indent="0">
              <a:buFontTx/>
              <a:buNone/>
              <a:defRPr/>
            </a:pPr>
            <a:endParaRPr lang="en-US" sz="2800" dirty="0" smtClean="0"/>
          </a:p>
          <a:p>
            <a:pPr marL="0" indent="0">
              <a:buFontTx/>
              <a:buNone/>
              <a:defRPr/>
            </a:pPr>
            <a:endParaRPr lang="en-US" sz="2800" dirty="0"/>
          </a:p>
          <a:p>
            <a:pPr marL="346075" indent="-346075">
              <a:buFontTx/>
              <a:buNone/>
              <a:defRPr/>
            </a:pPr>
            <a:r>
              <a:rPr lang="en-US" sz="2800" dirty="0" smtClean="0"/>
              <a:t>	oxyanions </a:t>
            </a:r>
            <a:r>
              <a:rPr lang="en-US" sz="2800" dirty="0"/>
              <a:t>ending with -</a:t>
            </a:r>
            <a:r>
              <a:rPr lang="en-US" sz="2800" i="1" dirty="0" err="1"/>
              <a:t>ite</a:t>
            </a:r>
            <a:endParaRPr lang="en-US" sz="2800" dirty="0"/>
          </a:p>
          <a:p>
            <a:pPr marL="0" indent="0">
              <a:buFontTx/>
              <a:buNone/>
              <a:defRPr/>
            </a:pPr>
            <a:endParaRPr lang="en-US" sz="2800" dirty="0"/>
          </a:p>
        </p:txBody>
      </p:sp>
      <p:pic>
        <p:nvPicPr>
          <p:cNvPr id="583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"/>
          <a:stretch>
            <a:fillRect/>
          </a:stretch>
        </p:blipFill>
        <p:spPr bwMode="auto">
          <a:xfrm>
            <a:off x="5353050" y="3449638"/>
            <a:ext cx="253365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"/>
          <a:stretch>
            <a:fillRect/>
          </a:stretch>
        </p:blipFill>
        <p:spPr bwMode="auto">
          <a:xfrm>
            <a:off x="5353050" y="4983163"/>
            <a:ext cx="25828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Practice: Name the Acid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39150" cy="4186238"/>
          </a:xfrm>
        </p:spPr>
        <p:txBody>
          <a:bodyPr/>
          <a:lstStyle/>
          <a:p>
            <a:pPr marL="0" indent="0">
              <a:spcBef>
                <a:spcPts val="10200"/>
              </a:spcBef>
              <a:buFontTx/>
              <a:buNone/>
              <a:tabLst>
                <a:tab pos="514350" algn="l"/>
              </a:tabLst>
            </a:pPr>
            <a:r>
              <a:rPr lang="en-US" b="1" smtClean="0">
                <a:ea typeface="ヒラギノ角ゴ Pro W3" pitchFamily="127" charset="-128"/>
              </a:rPr>
              <a:t>1.	 H</a:t>
            </a:r>
            <a:r>
              <a:rPr lang="en-US" b="1" baseline="-25000" smtClean="0">
                <a:ea typeface="ヒラギノ角ゴ Pro W3" pitchFamily="127" charset="-128"/>
              </a:rPr>
              <a:t>2</a:t>
            </a:r>
            <a:r>
              <a:rPr lang="en-US" b="1" smtClean="0">
                <a:ea typeface="ヒラギノ角ゴ Pro W3" pitchFamily="127" charset="-128"/>
              </a:rPr>
              <a:t>S</a:t>
            </a:r>
          </a:p>
          <a:p>
            <a:pPr marL="0" indent="0">
              <a:spcBef>
                <a:spcPts val="10200"/>
              </a:spcBef>
              <a:buFontTx/>
              <a:buNone/>
              <a:tabLst>
                <a:tab pos="514350" algn="l"/>
              </a:tabLst>
            </a:pPr>
            <a:r>
              <a:rPr lang="en-US" b="1" smtClean="0">
                <a:ea typeface="ヒラギノ角ゴ Pro W3" pitchFamily="127" charset="-128"/>
              </a:rPr>
              <a:t>2.	 HClO</a:t>
            </a:r>
            <a:r>
              <a:rPr lang="en-US" b="1" baseline="-25000" smtClean="0">
                <a:ea typeface="ヒラギノ角ゴ Pro W3" pitchFamily="127" charset="-128"/>
              </a:rPr>
              <a:t>3</a:t>
            </a:r>
            <a:endParaRPr lang="en-US" b="1" smtClean="0">
              <a:ea typeface="ヒラギノ角ゴ Pro W3" pitchFamily="127" charset="-128"/>
            </a:endParaRPr>
          </a:p>
          <a:p>
            <a:pPr marL="0" indent="0">
              <a:spcBef>
                <a:spcPts val="10200"/>
              </a:spcBef>
              <a:buFontTx/>
              <a:buNone/>
              <a:tabLst>
                <a:tab pos="514350" algn="l"/>
              </a:tabLst>
            </a:pPr>
            <a:r>
              <a:rPr lang="en-US" b="1" smtClean="0">
                <a:ea typeface="ヒラギノ角ゴ Pro W3" pitchFamily="127" charset="-128"/>
              </a:rPr>
              <a:t>3.	 HC</a:t>
            </a:r>
            <a:r>
              <a:rPr lang="en-US" b="1" baseline="-25000" smtClean="0">
                <a:ea typeface="ヒラギノ角ゴ Pro W3" pitchFamily="127" charset="-128"/>
              </a:rPr>
              <a:t>2</a:t>
            </a:r>
            <a:r>
              <a:rPr lang="en-US" b="1" smtClean="0">
                <a:ea typeface="ヒラギノ角ゴ Pro W3" pitchFamily="127" charset="-128"/>
              </a:rPr>
              <a:t>H</a:t>
            </a:r>
            <a:r>
              <a:rPr lang="en-US" b="1" baseline="-25000" smtClean="0">
                <a:ea typeface="ヒラギノ角ゴ Pro W3" pitchFamily="127" charset="-128"/>
              </a:rPr>
              <a:t>3</a:t>
            </a:r>
            <a:r>
              <a:rPr lang="en-US" b="1" smtClean="0">
                <a:ea typeface="ヒラギノ角ゴ Pro W3" pitchFamily="127" charset="-128"/>
              </a:rPr>
              <a:t>O</a:t>
            </a:r>
            <a:r>
              <a:rPr lang="en-US" b="1" baseline="-25000" smtClean="0">
                <a:ea typeface="ヒラギノ角ゴ Pro W3" pitchFamily="127" charset="-128"/>
              </a:rPr>
              <a:t>2</a:t>
            </a:r>
            <a:endParaRPr lang="en-US" b="1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Practice: Name the Acid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39150" cy="4186238"/>
          </a:xfrm>
        </p:spPr>
        <p:txBody>
          <a:bodyPr/>
          <a:lstStyle/>
          <a:p>
            <a:pPr marL="0" indent="0">
              <a:spcBef>
                <a:spcPts val="10200"/>
              </a:spcBef>
              <a:buFontTx/>
              <a:buNone/>
              <a:tabLst>
                <a:tab pos="514350" algn="l"/>
              </a:tabLst>
            </a:pPr>
            <a:r>
              <a:rPr lang="en-US" b="1" dirty="0" smtClean="0">
                <a:ea typeface="ヒラギノ角ゴ Pro W3" pitchFamily="127" charset="-128"/>
              </a:rPr>
              <a:t>1.	 H</a:t>
            </a:r>
            <a:r>
              <a:rPr lang="en-US" b="1" baseline="-25000" dirty="0" smtClean="0">
                <a:ea typeface="ヒラギノ角ゴ Pro W3" pitchFamily="127" charset="-128"/>
              </a:rPr>
              <a:t>2</a:t>
            </a:r>
            <a:r>
              <a:rPr lang="en-US" b="1" dirty="0" smtClean="0">
                <a:ea typeface="ヒラギノ角ゴ Pro W3" pitchFamily="127" charset="-128"/>
              </a:rPr>
              <a:t>S			</a:t>
            </a:r>
            <a:r>
              <a:rPr lang="en-US" b="1" dirty="0" err="1" smtClean="0">
                <a:ea typeface="ヒラギノ角ゴ Pro W3" pitchFamily="127" charset="-128"/>
              </a:rPr>
              <a:t>hydrosulfuric</a:t>
            </a:r>
            <a:r>
              <a:rPr lang="en-US" b="1" dirty="0" smtClean="0">
                <a:ea typeface="ヒラギノ角ゴ Pro W3" pitchFamily="127" charset="-128"/>
              </a:rPr>
              <a:t> acid</a:t>
            </a:r>
          </a:p>
          <a:p>
            <a:pPr marL="0" indent="0">
              <a:spcBef>
                <a:spcPts val="10200"/>
              </a:spcBef>
              <a:buFontTx/>
              <a:buNone/>
              <a:tabLst>
                <a:tab pos="514350" algn="l"/>
              </a:tabLst>
            </a:pPr>
            <a:r>
              <a:rPr lang="en-US" b="1" dirty="0" smtClean="0">
                <a:ea typeface="ヒラギノ角ゴ Pro W3" pitchFamily="127" charset="-128"/>
              </a:rPr>
              <a:t>2.	 HClO</a:t>
            </a:r>
            <a:r>
              <a:rPr lang="en-US" b="1" baseline="-25000" dirty="0" smtClean="0">
                <a:ea typeface="ヒラギノ角ゴ Pro W3" pitchFamily="127" charset="-128"/>
              </a:rPr>
              <a:t>3			</a:t>
            </a:r>
            <a:r>
              <a:rPr lang="en-US" b="1" dirty="0" smtClean="0">
                <a:ea typeface="ヒラギノ角ゴ Pro W3" pitchFamily="127" charset="-128"/>
              </a:rPr>
              <a:t>chloric acid</a:t>
            </a:r>
          </a:p>
          <a:p>
            <a:pPr marL="0" indent="0">
              <a:spcBef>
                <a:spcPts val="10200"/>
              </a:spcBef>
              <a:buFontTx/>
              <a:buNone/>
              <a:tabLst>
                <a:tab pos="514350" algn="l"/>
                <a:tab pos="3657600" algn="l"/>
              </a:tabLst>
            </a:pPr>
            <a:r>
              <a:rPr lang="en-US" b="1" dirty="0" smtClean="0">
                <a:ea typeface="ヒラギノ角ゴ Pro W3" pitchFamily="127" charset="-128"/>
              </a:rPr>
              <a:t>3.	 HC</a:t>
            </a:r>
            <a:r>
              <a:rPr lang="en-US" b="1" baseline="-25000" dirty="0" smtClean="0">
                <a:ea typeface="ヒラギノ角ゴ Pro W3" pitchFamily="127" charset="-128"/>
              </a:rPr>
              <a:t>2</a:t>
            </a:r>
            <a:r>
              <a:rPr lang="en-US" b="1" dirty="0" smtClean="0">
                <a:ea typeface="ヒラギノ角ゴ Pro W3" pitchFamily="127" charset="-128"/>
              </a:rPr>
              <a:t>H</a:t>
            </a:r>
            <a:r>
              <a:rPr lang="en-US" b="1" baseline="-25000" dirty="0" smtClean="0">
                <a:ea typeface="ヒラギノ角ゴ Pro W3" pitchFamily="127" charset="-128"/>
              </a:rPr>
              <a:t>3</a:t>
            </a:r>
            <a:r>
              <a:rPr lang="en-US" b="1" dirty="0" smtClean="0">
                <a:ea typeface="ヒラギノ角ゴ Pro W3" pitchFamily="127" charset="-128"/>
              </a:rPr>
              <a:t>O</a:t>
            </a:r>
            <a:r>
              <a:rPr lang="en-US" b="1" baseline="-25000" dirty="0" smtClean="0">
                <a:ea typeface="ヒラギノ角ゴ Pro W3" pitchFamily="127" charset="-128"/>
              </a:rPr>
              <a:t>2	</a:t>
            </a:r>
            <a:r>
              <a:rPr lang="en-US" b="1" dirty="0" smtClean="0">
                <a:ea typeface="ヒラギノ角ゴ Pro W3" pitchFamily="127" charset="-128"/>
              </a:rPr>
              <a:t>acetic acid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Writing Formulas for Acids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39150" cy="57308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</a:t>
            </a:r>
            <a:r>
              <a:rPr lang="en-US" dirty="0" smtClean="0"/>
              <a:t>the name </a:t>
            </a:r>
            <a:r>
              <a:rPr lang="en-US" dirty="0"/>
              <a:t>ends in </a:t>
            </a:r>
            <a:r>
              <a:rPr lang="en-US" b="1" dirty="0"/>
              <a:t>acid</a:t>
            </a:r>
            <a:r>
              <a:rPr lang="en-US" dirty="0"/>
              <a:t>, </a:t>
            </a:r>
            <a:r>
              <a:rPr lang="en-US" dirty="0" smtClean="0"/>
              <a:t>the formula </a:t>
            </a:r>
            <a:r>
              <a:rPr lang="en-US" dirty="0"/>
              <a:t>starts with </a:t>
            </a:r>
            <a:r>
              <a:rPr lang="en-US" b="1" dirty="0" smtClean="0"/>
              <a:t>H </a:t>
            </a:r>
            <a:r>
              <a:rPr lang="en-US" dirty="0"/>
              <a:t>followed by an anion.</a:t>
            </a:r>
          </a:p>
          <a:p>
            <a:pPr>
              <a:defRPr/>
            </a:pPr>
            <a:r>
              <a:rPr lang="en-US" dirty="0" smtClean="0"/>
              <a:t>Write the </a:t>
            </a:r>
            <a:r>
              <a:rPr lang="en-US" dirty="0"/>
              <a:t>formula as </a:t>
            </a:r>
            <a:r>
              <a:rPr lang="en-US" dirty="0" smtClean="0"/>
              <a:t>if it is </a:t>
            </a:r>
            <a:r>
              <a:rPr lang="en-US" dirty="0"/>
              <a:t>ionic, even though it is molecular.</a:t>
            </a:r>
          </a:p>
          <a:p>
            <a:pPr>
              <a:defRPr/>
            </a:pPr>
            <a:r>
              <a:rPr lang="en-US" i="1" dirty="0"/>
              <a:t>Hydro-</a:t>
            </a:r>
            <a:r>
              <a:rPr lang="en-US" dirty="0"/>
              <a:t> prefix means it is binary acid; no prefix means it is an oxyacid.</a:t>
            </a:r>
          </a:p>
          <a:p>
            <a:pPr>
              <a:defRPr/>
            </a:pPr>
            <a:r>
              <a:rPr lang="en-US" dirty="0"/>
              <a:t>For </a:t>
            </a:r>
            <a:r>
              <a:rPr lang="en-US" dirty="0" smtClean="0"/>
              <a:t>an oxyacid,</a:t>
            </a:r>
            <a:endParaRPr lang="en-US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if </a:t>
            </a:r>
            <a:r>
              <a:rPr lang="en-US" sz="2600" dirty="0" smtClean="0"/>
              <a:t>the ending </a:t>
            </a:r>
            <a:r>
              <a:rPr lang="en-US" sz="2600" dirty="0"/>
              <a:t>is </a:t>
            </a:r>
            <a:r>
              <a:rPr lang="en-US" sz="2600" b="1" i="1" dirty="0"/>
              <a:t>–</a:t>
            </a:r>
            <a:r>
              <a:rPr lang="en-US" sz="2600" b="1" i="1" dirty="0" err="1"/>
              <a:t>ic</a:t>
            </a:r>
            <a:r>
              <a:rPr lang="en-US" sz="2600" dirty="0"/>
              <a:t>, </a:t>
            </a:r>
            <a:r>
              <a:rPr lang="en-US" sz="2600" dirty="0" smtClean="0"/>
              <a:t>the polyatomic </a:t>
            </a:r>
            <a:r>
              <a:rPr lang="en-US" sz="2600" dirty="0"/>
              <a:t>ion ends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in </a:t>
            </a:r>
            <a:r>
              <a:rPr lang="en-US" sz="2600" i="1" dirty="0"/>
              <a:t>–ate</a:t>
            </a:r>
            <a:r>
              <a:rPr lang="en-US" sz="2600" dirty="0"/>
              <a:t>.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if </a:t>
            </a:r>
            <a:r>
              <a:rPr lang="en-US" sz="2600" dirty="0" smtClean="0"/>
              <a:t>the ending </a:t>
            </a:r>
            <a:r>
              <a:rPr lang="en-US" sz="2600" dirty="0"/>
              <a:t>is </a:t>
            </a:r>
            <a:r>
              <a:rPr lang="en-US" sz="2600" b="1" i="1" dirty="0"/>
              <a:t>–</a:t>
            </a:r>
            <a:r>
              <a:rPr lang="en-US" sz="2600" b="1" i="1" dirty="0" err="1"/>
              <a:t>ous</a:t>
            </a:r>
            <a:r>
              <a:rPr lang="en-US" sz="2600" dirty="0" smtClean="0"/>
              <a:t>, the </a:t>
            </a:r>
            <a:r>
              <a:rPr lang="en-US" sz="2600" dirty="0"/>
              <a:t>polyatomic ion ends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in </a:t>
            </a:r>
            <a:r>
              <a:rPr lang="en-US" sz="2600" i="1" dirty="0"/>
              <a:t>–</a:t>
            </a:r>
            <a:r>
              <a:rPr lang="en-US" sz="2600" i="1" dirty="0" err="1"/>
              <a:t>ous</a:t>
            </a:r>
            <a:r>
              <a:rPr lang="en-US" sz="2600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Acid Rain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342900" y="971550"/>
            <a:ext cx="8439150" cy="2333625"/>
          </a:xfrm>
        </p:spPr>
        <p:txBody>
          <a:bodyPr/>
          <a:lstStyle/>
          <a:p>
            <a:r>
              <a:rPr lang="en-US" sz="2800" dirty="0" smtClean="0">
                <a:ea typeface="ヒラギノ角ゴ Pro W3" pitchFamily="127" charset="-128"/>
              </a:rPr>
              <a:t>Certain pollutants, such as NO, NO</a:t>
            </a:r>
            <a:r>
              <a:rPr lang="en-US" sz="2800" baseline="-25000" dirty="0" smtClean="0">
                <a:ea typeface="ヒラギノ角ゴ Pro W3" pitchFamily="127" charset="-128"/>
              </a:rPr>
              <a:t>2</a:t>
            </a:r>
            <a:r>
              <a:rPr lang="en-US" sz="2800" dirty="0" smtClean="0">
                <a:ea typeface="ヒラギノ角ゴ Pro W3" pitchFamily="127" charset="-128"/>
              </a:rPr>
              <a:t>, SO</a:t>
            </a:r>
            <a:r>
              <a:rPr lang="en-US" sz="2800" baseline="-25000" dirty="0" smtClean="0">
                <a:ea typeface="ヒラギノ角ゴ Pro W3" pitchFamily="127" charset="-128"/>
              </a:rPr>
              <a:t>2</a:t>
            </a:r>
            <a:r>
              <a:rPr lang="en-US" sz="2800" dirty="0" smtClean="0">
                <a:ea typeface="ヒラギノ角ゴ Pro W3" pitchFamily="127" charset="-128"/>
              </a:rPr>
              <a:t>, and SO</a:t>
            </a:r>
            <a:r>
              <a:rPr lang="en-US" sz="2800" baseline="-25000" dirty="0" smtClean="0">
                <a:ea typeface="ヒラギノ角ゴ Pro W3" pitchFamily="127" charset="-128"/>
              </a:rPr>
              <a:t>3</a:t>
            </a:r>
            <a:r>
              <a:rPr lang="en-US" sz="2800" dirty="0" smtClean="0">
                <a:ea typeface="ヒラギノ角ゴ Pro W3" pitchFamily="127" charset="-128"/>
              </a:rPr>
              <a:t>, form acids when mixed with water, resulting in acidic rainwater.  </a:t>
            </a:r>
          </a:p>
          <a:p>
            <a:r>
              <a:rPr lang="en-US" sz="2800" dirty="0" smtClean="0">
                <a:ea typeface="ヒラギノ角ゴ Pro W3" pitchFamily="127" charset="-128"/>
              </a:rPr>
              <a:t>Acid rain can fall or flow into lakes and streams, making these bodies of water more acidic.</a:t>
            </a:r>
          </a:p>
        </p:txBody>
      </p:sp>
      <p:pic>
        <p:nvPicPr>
          <p:cNvPr id="624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46463"/>
            <a:ext cx="41052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22663"/>
            <a:ext cx="40798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Definite Proportion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58200" cy="4154488"/>
          </a:xfrm>
        </p:spPr>
        <p:txBody>
          <a:bodyPr/>
          <a:lstStyle/>
          <a:p>
            <a:r>
              <a:rPr lang="en-US" smtClean="0">
                <a:ea typeface="ヒラギノ角ゴ Pro W3" pitchFamily="127" charset="-128"/>
              </a:rPr>
              <a:t>A hydrogen–oxygen mixture can have any proportions of hydrogen and oxygen gas.</a:t>
            </a:r>
          </a:p>
          <a:p>
            <a:pPr>
              <a:spcBef>
                <a:spcPts val="2400"/>
              </a:spcBef>
            </a:pPr>
            <a:r>
              <a:rPr lang="en-US" smtClean="0">
                <a:ea typeface="ヒラギノ角ゴ Pro W3" pitchFamily="127" charset="-128"/>
              </a:rPr>
              <a:t>Water, by contrast, is composed of water molecules that always contain two hydrogen atoms to every one oxygen atom. </a:t>
            </a:r>
          </a:p>
          <a:p>
            <a:pPr>
              <a:spcBef>
                <a:spcPts val="2400"/>
              </a:spcBef>
            </a:pPr>
            <a:r>
              <a:rPr lang="en-US" smtClean="0">
                <a:ea typeface="ヒラギノ角ゴ Pro W3" pitchFamily="127" charset="-128"/>
              </a:rPr>
              <a:t>Water has a definite proportion of hydrogen to oxygen.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Inorganic Nomenclature Flow Chart</a:t>
            </a:r>
          </a:p>
        </p:txBody>
      </p:sp>
      <p:pic>
        <p:nvPicPr>
          <p:cNvPr id="634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"/>
          <a:stretch>
            <a:fillRect/>
          </a:stretch>
        </p:blipFill>
        <p:spPr bwMode="auto">
          <a:xfrm>
            <a:off x="304800" y="792163"/>
            <a:ext cx="853440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Formula Mass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714375"/>
            <a:ext cx="8705850" cy="501332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mass of an individual molecule or formula unit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also known as molecular mass or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molecular </a:t>
            </a:r>
            <a:r>
              <a:rPr lang="en-US" sz="2800" dirty="0"/>
              <a:t>weight</a:t>
            </a:r>
          </a:p>
          <a:p>
            <a:pPr>
              <a:defRPr/>
            </a:pPr>
            <a:r>
              <a:rPr lang="en-US" sz="2800" dirty="0"/>
              <a:t>Sum of the masses of the atoms in a single molecule or formula unit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whole = sum of the parts</a:t>
            </a:r>
            <a:r>
              <a:rPr lang="en-US" sz="2800" dirty="0" smtClean="0"/>
              <a:t>!</a:t>
            </a:r>
          </a:p>
          <a:p>
            <a:pPr marL="0" indent="0">
              <a:spcBef>
                <a:spcPts val="3000"/>
              </a:spcBef>
              <a:buFontTx/>
              <a:buNone/>
              <a:defRPr/>
            </a:pPr>
            <a:r>
              <a:rPr lang="en-US" sz="2800" dirty="0"/>
              <a:t>	</a:t>
            </a:r>
            <a:r>
              <a:rPr lang="en-US" sz="2200" dirty="0"/>
              <a:t>Mass of 1 molecule of H</a:t>
            </a:r>
            <a:r>
              <a:rPr lang="en-US" sz="2200" baseline="-25000" dirty="0"/>
              <a:t>2</a:t>
            </a:r>
            <a:r>
              <a:rPr lang="en-US" sz="2200" dirty="0"/>
              <a:t>O =</a:t>
            </a:r>
          </a:p>
          <a:p>
            <a:pPr marL="0" indent="0">
              <a:buFontTx/>
              <a:buNone/>
              <a:defRPr/>
            </a:pPr>
            <a:r>
              <a:rPr lang="pt-BR" sz="2200" dirty="0"/>
              <a:t> (2 atoms H)(1.01 amu/H atom) + (1 atom O)(16.00 amu/atom O) </a:t>
            </a:r>
            <a:r>
              <a:rPr lang="pt-BR" sz="2200" dirty="0" smtClean="0"/>
              <a:t/>
            </a:r>
            <a:br>
              <a:rPr lang="pt-BR" sz="2200" dirty="0" smtClean="0"/>
            </a:br>
            <a:r>
              <a:rPr lang="pt-BR" sz="2200" dirty="0" smtClean="0"/>
              <a:t>				= </a:t>
            </a:r>
            <a:r>
              <a:rPr lang="pt-BR" sz="2200" dirty="0"/>
              <a:t>18.02 amu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endParaRPr lang="en-US" sz="2800" dirty="0"/>
          </a:p>
        </p:txBody>
      </p:sp>
      <p:pic>
        <p:nvPicPr>
          <p:cNvPr id="645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6"/>
          <a:stretch>
            <a:fillRect/>
          </a:stretch>
        </p:blipFill>
        <p:spPr bwMode="auto">
          <a:xfrm>
            <a:off x="457200" y="5364163"/>
            <a:ext cx="85344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Molar Mass of Compounds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05850" cy="2554545"/>
          </a:xfrm>
        </p:spPr>
        <p:txBody>
          <a:bodyPr/>
          <a:lstStyle/>
          <a:p>
            <a:r>
              <a:rPr lang="en-US" b="1" i="1" dirty="0" smtClean="0">
                <a:ea typeface="ヒラギノ角ゴ Pro W3" pitchFamily="127" charset="-128"/>
              </a:rPr>
              <a:t>The molar mass of a compound</a:t>
            </a:r>
            <a:r>
              <a:rPr lang="en-US" b="1" dirty="0" smtClean="0">
                <a:ea typeface="ヒラギノ角ゴ Pro W3" pitchFamily="127" charset="-128"/>
              </a:rPr>
              <a:t>—the mass, in grams, of 1 </a:t>
            </a:r>
            <a:r>
              <a:rPr lang="en-US" b="1" dirty="0" err="1" smtClean="0">
                <a:ea typeface="ヒラギノ角ゴ Pro W3" pitchFamily="127" charset="-128"/>
              </a:rPr>
              <a:t>mol</a:t>
            </a:r>
            <a:r>
              <a:rPr lang="en-US" b="1" dirty="0" smtClean="0">
                <a:ea typeface="ヒラギノ角ゴ Pro W3" pitchFamily="127" charset="-128"/>
              </a:rPr>
              <a:t> of its molecules or formula units—is numerically equivalent to its formula mass with units of g/mol.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Molar Mass of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035050"/>
            <a:ext cx="8630771" cy="534987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relative masses of molecules can be calculated from atomic masses:</a:t>
            </a:r>
          </a:p>
          <a:p>
            <a:pPr marL="0" indent="0" algn="ctr">
              <a:buFontTx/>
              <a:buNone/>
              <a:defRPr/>
            </a:pPr>
            <a:r>
              <a:rPr lang="pt-BR" sz="2800" dirty="0"/>
              <a:t>	formula mass = 1 molecule of H</a:t>
            </a:r>
            <a:r>
              <a:rPr lang="pt-BR" sz="2800" baseline="-25000" dirty="0"/>
              <a:t>2</a:t>
            </a:r>
            <a:r>
              <a:rPr lang="pt-BR" sz="2800" dirty="0"/>
              <a:t>O = 2(1.01 amu H) + 16.00 amu O = 18.02 amu</a:t>
            </a:r>
          </a:p>
          <a:p>
            <a:pPr>
              <a:defRPr/>
            </a:pPr>
            <a:r>
              <a:rPr lang="en-US" sz="2800" dirty="0"/>
              <a:t>1 mole of H</a:t>
            </a:r>
            <a:r>
              <a:rPr lang="en-US" sz="2800" baseline="-25000" dirty="0"/>
              <a:t>2</a:t>
            </a:r>
            <a:r>
              <a:rPr lang="en-US" sz="2800" dirty="0"/>
              <a:t>O contains 2 moles of H and 1 mole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of </a:t>
            </a:r>
            <a:r>
              <a:rPr lang="en-US" sz="2800" dirty="0"/>
              <a:t>O:</a:t>
            </a:r>
          </a:p>
          <a:p>
            <a:pPr marL="0" indent="0" algn="ctr">
              <a:buFontTx/>
              <a:buNone/>
              <a:defRPr/>
            </a:pPr>
            <a:r>
              <a:rPr lang="pt-BR" sz="2800" dirty="0"/>
              <a:t>molar mass = 1 mole H</a:t>
            </a:r>
            <a:r>
              <a:rPr lang="pt-BR" sz="2800" baseline="-25000" dirty="0"/>
              <a:t>2</a:t>
            </a:r>
            <a:r>
              <a:rPr lang="pt-BR" sz="2800" dirty="0"/>
              <a:t>O </a:t>
            </a:r>
          </a:p>
          <a:p>
            <a:pPr marL="0" indent="0" algn="ctr">
              <a:buFontTx/>
              <a:buNone/>
              <a:defRPr/>
            </a:pPr>
            <a:r>
              <a:rPr lang="pt-BR" sz="2800" dirty="0"/>
              <a:t>= 2mol(1.01 g/1 mol H) + 1mol(16.00 g/1 mol O) = 18.02 g/1 mol H</a:t>
            </a:r>
            <a:r>
              <a:rPr lang="pt-BR" sz="2800" baseline="-25000" dirty="0"/>
              <a:t>2</a:t>
            </a:r>
            <a:r>
              <a:rPr lang="pt-BR" sz="2800" dirty="0"/>
              <a:t>O</a:t>
            </a:r>
          </a:p>
          <a:p>
            <a:pPr marL="0" indent="0" algn="ctr">
              <a:buFontTx/>
              <a:buNone/>
              <a:defRPr/>
            </a:pPr>
            <a:r>
              <a:rPr lang="en-US" sz="2800" dirty="0" smtClean="0"/>
              <a:t>So </a:t>
            </a:r>
            <a:r>
              <a:rPr lang="en-US" sz="2800" dirty="0"/>
              <a:t>the molar mass of H</a:t>
            </a:r>
            <a:r>
              <a:rPr lang="en-US" sz="2800" baseline="-25000" dirty="0"/>
              <a:t>2</a:t>
            </a:r>
            <a:r>
              <a:rPr lang="en-US" sz="2800" dirty="0"/>
              <a:t>O is 18.02 </a:t>
            </a:r>
            <a:r>
              <a:rPr lang="en-US" sz="2800" dirty="0" smtClean="0"/>
              <a:t>g/mole.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Molar mass = formula mass (in g/mole)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Using Molar Mass to Count Molecules by Weighing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438275"/>
            <a:ext cx="8738956" cy="318293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Molar mass in combination with </a:t>
            </a:r>
            <a:r>
              <a:rPr lang="en-US" sz="2800" dirty="0" smtClean="0"/>
              <a:t>Avogadro’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number can be used to determine the number of atoms in a given mass of the element.</a:t>
            </a:r>
            <a:endParaRPr lang="ja-JP" altLang="en-US" sz="2800" dirty="0"/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Use molar mass to convert to the amount in moles. Then use Avogadro</a:t>
            </a:r>
            <a:r>
              <a:rPr lang="ja-JP" altLang="en-US" sz="2600" dirty="0"/>
              <a:t>’</a:t>
            </a:r>
            <a:r>
              <a:rPr lang="en-US" altLang="ja-JP" sz="2600" dirty="0"/>
              <a:t>s number to convert to number of molecules.</a:t>
            </a:r>
            <a:endParaRPr lang="ja-JP" altLang="en-US" sz="2600" dirty="0"/>
          </a:p>
          <a:p>
            <a:pPr>
              <a:defRPr/>
            </a:pP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7" y="4582012"/>
            <a:ext cx="8670348" cy="8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Composition of Compounds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342900" y="985838"/>
            <a:ext cx="8801100" cy="2554287"/>
          </a:xfrm>
        </p:spPr>
        <p:txBody>
          <a:bodyPr/>
          <a:lstStyle/>
          <a:p>
            <a:r>
              <a:rPr lang="en-US" b="1" dirty="0" smtClean="0">
                <a:ea typeface="ヒラギノ角ゴ Pro W3" pitchFamily="127" charset="-128"/>
              </a:rPr>
              <a:t>A chemical formula, in combination with the molar masses of its constituent elements, indicates the relative quantities of each element in a compound.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Composition of Compounds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77250" cy="3120854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Percentage by mass of each element in a compound. Can be determined from </a:t>
            </a:r>
          </a:p>
          <a:p>
            <a:pPr marL="860425" lvl="2" indent="-398463">
              <a:buFontTx/>
              <a:buAutoNum type="arabicPeriod"/>
            </a:pPr>
            <a:r>
              <a:rPr lang="en-US" sz="2600" dirty="0" smtClean="0">
                <a:ea typeface="ヒラギノ角ゴ Pro W3" pitchFamily="127" charset="-128"/>
              </a:rPr>
              <a:t>the formula of the compound and</a:t>
            </a:r>
          </a:p>
          <a:p>
            <a:pPr marL="860425" lvl="2" indent="-398463">
              <a:buFontTx/>
              <a:buAutoNum type="arabicPeriod"/>
            </a:pPr>
            <a:r>
              <a:rPr lang="en-US" sz="2600" dirty="0" smtClean="0">
                <a:ea typeface="ヒラギノ角ゴ Pro W3" pitchFamily="127" charset="-128"/>
              </a:rPr>
              <a:t>the experimental mass analysis of the compound.</a:t>
            </a:r>
          </a:p>
          <a:p>
            <a:r>
              <a:rPr lang="en-US" dirty="0" smtClean="0">
                <a:ea typeface="ヒラギノ角ゴ Pro W3" pitchFamily="127" charset="-128"/>
              </a:rPr>
              <a:t>The percentages may not always total to 100% due to rounding.</a:t>
            </a:r>
          </a:p>
        </p:txBody>
      </p:sp>
      <p:pic>
        <p:nvPicPr>
          <p:cNvPr id="696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38637"/>
            <a:ext cx="82391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21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Conversion Factors from Chemical Formulas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443164"/>
            <a:ext cx="8715375" cy="4721225"/>
          </a:xfrm>
        </p:spPr>
        <p:txBody>
          <a:bodyPr/>
          <a:lstStyle/>
          <a:p>
            <a:pPr>
              <a:defRPr/>
            </a:pPr>
            <a:r>
              <a:rPr lang="en-US" dirty="0"/>
              <a:t>Chemical formulas </a:t>
            </a:r>
            <a:r>
              <a:rPr lang="en-US" dirty="0" smtClean="0"/>
              <a:t>show </a:t>
            </a:r>
            <a:r>
              <a:rPr lang="en-US" dirty="0"/>
              <a:t>the relationship between numbers of atoms and molecules.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Or moles of atoms and molecules</a:t>
            </a:r>
          </a:p>
          <a:p>
            <a:pPr marL="0" indent="0" algn="ctr">
              <a:buFontTx/>
              <a:buNone/>
              <a:defRPr/>
            </a:pPr>
            <a:r>
              <a:rPr lang="en-US" sz="2800" dirty="0"/>
              <a:t>58.64 g </a:t>
            </a:r>
            <a:r>
              <a:rPr lang="en-US" sz="2800" dirty="0" err="1"/>
              <a:t>Cl</a:t>
            </a:r>
            <a:r>
              <a:rPr lang="en-US" sz="2800" dirty="0"/>
              <a:t> : 100 g CCl</a:t>
            </a:r>
            <a:r>
              <a:rPr lang="en-US" sz="2800" baseline="-25000" dirty="0"/>
              <a:t>2</a:t>
            </a:r>
            <a:r>
              <a:rPr lang="en-US" sz="2800" dirty="0"/>
              <a:t>F</a:t>
            </a:r>
            <a:r>
              <a:rPr lang="en-US" sz="2800" baseline="-25000" dirty="0"/>
              <a:t>2</a:t>
            </a:r>
          </a:p>
          <a:p>
            <a:pPr marL="0" indent="0" algn="ctr">
              <a:buFontTx/>
              <a:buNone/>
              <a:defRPr/>
            </a:pPr>
            <a:r>
              <a:rPr lang="it-IT" sz="2800" dirty="0"/>
              <a:t>1 mol CCl</a:t>
            </a:r>
            <a:r>
              <a:rPr lang="it-IT" sz="2800" baseline="-25000" dirty="0"/>
              <a:t>2</a:t>
            </a:r>
            <a:r>
              <a:rPr lang="it-IT" sz="2800" dirty="0"/>
              <a:t>F</a:t>
            </a:r>
            <a:r>
              <a:rPr lang="it-IT" sz="2800" baseline="-25000" dirty="0"/>
              <a:t>2</a:t>
            </a:r>
            <a:r>
              <a:rPr lang="it-IT" sz="2800" dirty="0"/>
              <a:t> : 2 mol Cl</a:t>
            </a:r>
          </a:p>
          <a:p>
            <a:pPr>
              <a:defRPr/>
            </a:pPr>
            <a:r>
              <a:rPr lang="en-US" dirty="0"/>
              <a:t>These relationships can be used </a:t>
            </a:r>
            <a:r>
              <a:rPr lang="en-US" dirty="0" smtClean="0"/>
              <a:t>to determine </a:t>
            </a:r>
            <a:r>
              <a:rPr lang="en-US" dirty="0"/>
              <a:t>the amounts of </a:t>
            </a:r>
            <a:r>
              <a:rPr lang="en-US" dirty="0" smtClean="0"/>
              <a:t>constituent elements </a:t>
            </a:r>
            <a:r>
              <a:rPr lang="en-US" dirty="0"/>
              <a:t>and molecules.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Like percent composition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79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Determining a Chemical Formula from Experimental Data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1" y="1438275"/>
            <a:ext cx="8585946" cy="4648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/>
              <a:t>Empirical Formula</a:t>
            </a:r>
          </a:p>
          <a:p>
            <a:pPr>
              <a:defRPr/>
            </a:pPr>
            <a:r>
              <a:rPr lang="en-US" dirty="0"/>
              <a:t>Simplest, whole-number ratio of the atoms or moles of elements in a compound, </a:t>
            </a:r>
            <a:r>
              <a:rPr lang="en-US" i="1" dirty="0"/>
              <a:t>not a ratio of masses</a:t>
            </a:r>
            <a:endParaRPr lang="en-US" dirty="0"/>
          </a:p>
          <a:p>
            <a:pPr>
              <a:defRPr/>
            </a:pPr>
            <a:r>
              <a:rPr lang="en-US" dirty="0"/>
              <a:t>Can be determined from elemental analysis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Percent composition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Masses of elements formed when a compound is decomposed, or that react together to form a compound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Finding an Empirical Formula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801100" cy="3810274"/>
          </a:xfrm>
        </p:spPr>
        <p:txBody>
          <a:bodyPr/>
          <a:lstStyle/>
          <a:p>
            <a:pPr marL="0" indent="0">
              <a:buFontTx/>
              <a:buNone/>
              <a:tabLst>
                <a:tab pos="457200" algn="l"/>
              </a:tabLst>
            </a:pPr>
            <a:r>
              <a:rPr lang="en-US" dirty="0" smtClean="0">
                <a:ea typeface="ヒラギノ角ゴ Pro W3" pitchFamily="127" charset="-128"/>
              </a:rPr>
              <a:t>1.	Convert the percentages to grams.</a:t>
            </a:r>
          </a:p>
          <a:p>
            <a:pPr marL="685800" lvl="2" indent="0">
              <a:buFontTx/>
              <a:buNone/>
            </a:pPr>
            <a:r>
              <a:rPr lang="en-US" sz="2800" dirty="0" smtClean="0">
                <a:ea typeface="ヒラギノ角ゴ Pro W3" pitchFamily="127" charset="-128"/>
              </a:rPr>
              <a:t>(a) Assume you start with 100 g of the compound.</a:t>
            </a:r>
          </a:p>
          <a:p>
            <a:pPr marL="685800" lvl="2" indent="0">
              <a:buFontTx/>
              <a:buNone/>
            </a:pPr>
            <a:r>
              <a:rPr lang="en-US" sz="2800" dirty="0" smtClean="0">
                <a:ea typeface="ヒラギノ角ゴ Pro W3" pitchFamily="127" charset="-128"/>
              </a:rPr>
              <a:t>(b) Skip if it is already in grams.</a:t>
            </a:r>
          </a:p>
          <a:p>
            <a:pPr marL="0" indent="0">
              <a:buFontTx/>
              <a:buNone/>
              <a:tabLst>
                <a:tab pos="457200" algn="l"/>
              </a:tabLst>
            </a:pPr>
            <a:r>
              <a:rPr lang="en-US" dirty="0" smtClean="0">
                <a:ea typeface="ヒラギノ角ゴ Pro W3" pitchFamily="127" charset="-128"/>
              </a:rPr>
              <a:t>2.	Convert grams to moles.</a:t>
            </a:r>
          </a:p>
          <a:p>
            <a:pPr marL="685800" lvl="2" indent="0">
              <a:buFontTx/>
              <a:buNone/>
            </a:pPr>
            <a:r>
              <a:rPr lang="en-US" sz="2800" dirty="0" smtClean="0">
                <a:ea typeface="ヒラギノ角ゴ Pro W3" pitchFamily="127" charset="-128"/>
              </a:rPr>
              <a:t>(a) Use the molar mass of each element.</a:t>
            </a:r>
          </a:p>
          <a:p>
            <a:pPr marL="0" indent="0">
              <a:buFontTx/>
              <a:buNone/>
              <a:tabLst>
                <a:tab pos="457200" algn="l"/>
              </a:tabLst>
            </a:pPr>
            <a:r>
              <a:rPr lang="en-US" dirty="0" smtClean="0">
                <a:ea typeface="ヒラギノ角ゴ Pro W3" pitchFamily="127" charset="-128"/>
              </a:rPr>
              <a:t>3.	Write a </a:t>
            </a:r>
            <a:r>
              <a:rPr lang="en-US" dirty="0" err="1" smtClean="0">
                <a:ea typeface="ヒラギノ角ゴ Pro W3" pitchFamily="127" charset="-128"/>
              </a:rPr>
              <a:t>pseudoformula</a:t>
            </a:r>
            <a:r>
              <a:rPr lang="en-US" dirty="0" smtClean="0">
                <a:ea typeface="ヒラギノ角ゴ Pro W3" pitchFamily="127" charset="-128"/>
              </a:rPr>
              <a:t> using moles as 	subscripts.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Definite Proportion</a:t>
            </a: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2"/>
          <a:stretch>
            <a:fillRect/>
          </a:stretch>
        </p:blipFill>
        <p:spPr bwMode="auto">
          <a:xfrm>
            <a:off x="304800" y="1009650"/>
            <a:ext cx="85344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Finding an Empirical Formula (continued)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15375" cy="4684713"/>
          </a:xfrm>
        </p:spPr>
        <p:txBody>
          <a:bodyPr/>
          <a:lstStyle/>
          <a:p>
            <a:pPr marL="0" indent="0">
              <a:buFontTx/>
              <a:buNone/>
              <a:tabLst>
                <a:tab pos="457200" algn="l"/>
                <a:tab pos="1428750" algn="l"/>
              </a:tabLst>
            </a:pPr>
            <a:r>
              <a:rPr lang="en-US" dirty="0" smtClean="0">
                <a:ea typeface="ヒラギノ角ゴ Pro W3" pitchFamily="127" charset="-128"/>
              </a:rPr>
              <a:t>4.	Divide all by the smallest number of moles.</a:t>
            </a:r>
          </a:p>
          <a:p>
            <a:pPr marL="684213" lvl="2" indent="0">
              <a:buFontTx/>
              <a:buNone/>
              <a:tabLst>
                <a:tab pos="457200" algn="l"/>
                <a:tab pos="1260475" algn="l"/>
              </a:tabLst>
            </a:pPr>
            <a:r>
              <a:rPr lang="en-US" sz="2800" dirty="0" smtClean="0">
                <a:ea typeface="ヒラギノ角ゴ Pro W3" pitchFamily="127" charset="-128"/>
              </a:rPr>
              <a:t>(a)	If the result is within 0.1 of a whole number, 	round to the whole number.</a:t>
            </a:r>
          </a:p>
          <a:p>
            <a:pPr marL="0" indent="0">
              <a:buFontTx/>
              <a:buNone/>
              <a:tabLst>
                <a:tab pos="457200" algn="l"/>
                <a:tab pos="1428750" algn="l"/>
              </a:tabLst>
            </a:pPr>
            <a:r>
              <a:rPr lang="en-US" dirty="0" smtClean="0">
                <a:ea typeface="ヒラギノ角ゴ Pro W3" pitchFamily="127" charset="-128"/>
              </a:rPr>
              <a:t>5.	Multiply all mole ratios by a number to make 	all whole numbers.</a:t>
            </a:r>
          </a:p>
          <a:p>
            <a:pPr marL="684213" lvl="3" indent="0">
              <a:buFontTx/>
              <a:buNone/>
              <a:tabLst>
                <a:tab pos="457200" algn="l"/>
                <a:tab pos="1260475" algn="l"/>
              </a:tabLst>
            </a:pPr>
            <a:r>
              <a:rPr lang="en-US" sz="2800" dirty="0" smtClean="0">
                <a:ea typeface="ヒラギノ角ゴ Pro W3" pitchFamily="127" charset="-128"/>
              </a:rPr>
              <a:t>(a)	If ratio is .5, multiply all by 2.</a:t>
            </a:r>
          </a:p>
          <a:p>
            <a:pPr marL="684213" lvl="3" indent="0">
              <a:buFontTx/>
              <a:buNone/>
              <a:tabLst>
                <a:tab pos="457200" algn="l"/>
                <a:tab pos="1260475" algn="l"/>
              </a:tabLst>
            </a:pPr>
            <a:r>
              <a:rPr lang="en-US" sz="2800" dirty="0" smtClean="0">
                <a:ea typeface="ヒラギノ角ゴ Pro W3" pitchFamily="127" charset="-128"/>
              </a:rPr>
              <a:t>(b)	If ratio is .33 or .67, multiply all by 3.</a:t>
            </a:r>
          </a:p>
          <a:p>
            <a:pPr marL="684213" lvl="3" indent="0">
              <a:buFontTx/>
              <a:buNone/>
              <a:tabLst>
                <a:tab pos="457200" algn="l"/>
                <a:tab pos="1260475" algn="l"/>
              </a:tabLst>
            </a:pPr>
            <a:r>
              <a:rPr lang="en-US" sz="2800" dirty="0" smtClean="0">
                <a:ea typeface="ヒラギノ角ゴ Pro W3" pitchFamily="127" charset="-128"/>
              </a:rPr>
              <a:t>(c)	If ratio is 0.25 or 0.75, multiply all by 4, etc.</a:t>
            </a:r>
          </a:p>
          <a:p>
            <a:pPr marL="684213" lvl="2" indent="0">
              <a:buFontTx/>
              <a:buNone/>
              <a:tabLst>
                <a:tab pos="457200" algn="l"/>
                <a:tab pos="1260475" algn="l"/>
              </a:tabLst>
            </a:pPr>
            <a:r>
              <a:rPr lang="en-US" sz="2800" dirty="0" smtClean="0">
                <a:ea typeface="ヒラギノ角ゴ Pro W3" pitchFamily="127" charset="-128"/>
              </a:rPr>
              <a:t>(d)	Skip if ratios are already whole numbers.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Molecular Formulas for Compounds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1" y="990600"/>
            <a:ext cx="8648700" cy="4130675"/>
          </a:xfrm>
        </p:spPr>
        <p:txBody>
          <a:bodyPr/>
          <a:lstStyle/>
          <a:p>
            <a:pPr>
              <a:defRPr/>
            </a:pPr>
            <a:r>
              <a:rPr lang="en-US" dirty="0"/>
              <a:t>The molecular formula is a whole-number multiple of the empirical formula.</a:t>
            </a:r>
          </a:p>
          <a:p>
            <a:pPr>
              <a:defRPr/>
            </a:pPr>
            <a:r>
              <a:rPr lang="en-US" dirty="0"/>
              <a:t>To determine the molecular </a:t>
            </a:r>
            <a:r>
              <a:rPr lang="en-US" dirty="0" smtClean="0"/>
              <a:t>formula, </a:t>
            </a:r>
            <a:r>
              <a:rPr lang="en-US" dirty="0"/>
              <a:t>you need to know the empirical formula and the molar mass of the compound.</a:t>
            </a:r>
          </a:p>
          <a:p>
            <a:pPr lvl="2">
              <a:defRPr/>
            </a:pPr>
            <a:endParaRPr lang="en-US" dirty="0"/>
          </a:p>
          <a:p>
            <a:pPr marL="914400" lvl="2" indent="0">
              <a:buFontTx/>
              <a:buNone/>
              <a:defRPr/>
            </a:pPr>
            <a:r>
              <a:rPr lang="en-US" sz="2800" dirty="0"/>
              <a:t>Molecular formula = (empirical formula)</a:t>
            </a:r>
            <a:r>
              <a:rPr lang="en-US" sz="2800" b="1" i="1" dirty="0"/>
              <a:t>n</a:t>
            </a:r>
            <a:r>
              <a:rPr lang="en-US" sz="2800" dirty="0"/>
              <a:t>,</a:t>
            </a:r>
          </a:p>
          <a:p>
            <a:pPr marL="914400" lvl="2" indent="0">
              <a:buFontTx/>
              <a:buNone/>
              <a:tabLst>
                <a:tab pos="1947863" algn="l"/>
              </a:tabLst>
              <a:defRPr/>
            </a:pPr>
            <a:r>
              <a:rPr lang="en-US" sz="2800" i="1" dirty="0" smtClean="0"/>
              <a:t>	where </a:t>
            </a:r>
            <a:r>
              <a:rPr lang="en-US" sz="2800" b="1" i="1" dirty="0"/>
              <a:t>n</a:t>
            </a:r>
            <a:r>
              <a:rPr lang="en-US" sz="2800" i="1" dirty="0"/>
              <a:t> is a positive integer.</a:t>
            </a:r>
          </a:p>
        </p:txBody>
      </p:sp>
      <p:pic>
        <p:nvPicPr>
          <p:cNvPr id="747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92" y="5299075"/>
            <a:ext cx="48069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Combustion Analysis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838200"/>
            <a:ext cx="8657665" cy="5478463"/>
          </a:xfrm>
        </p:spPr>
        <p:txBody>
          <a:bodyPr/>
          <a:lstStyle/>
          <a:p>
            <a:pPr>
              <a:defRPr/>
            </a:pPr>
            <a:r>
              <a:rPr lang="en-US" sz="2600" dirty="0"/>
              <a:t>A common technique for analyzing compounds is to burn a known mass of compound and weigh the amounts of products.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400" dirty="0"/>
              <a:t>This is generally used for organic compounds containing C, H, </a:t>
            </a:r>
            <a:r>
              <a:rPr lang="en-US" sz="2400" dirty="0" smtClean="0"/>
              <a:t>and O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600" dirty="0"/>
              <a:t>By knowing the mass of the products and composition of constituent element in the product, the original amount of constituent element can be determined.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400" dirty="0"/>
              <a:t>All the original C forms CO</a:t>
            </a:r>
            <a:r>
              <a:rPr lang="en-US" sz="2400" baseline="-25000" dirty="0"/>
              <a:t>2</a:t>
            </a:r>
            <a:r>
              <a:rPr lang="en-US" sz="2400" dirty="0"/>
              <a:t>, the original H forms H</a:t>
            </a:r>
            <a:r>
              <a:rPr lang="en-US" sz="2400" baseline="-25000" dirty="0"/>
              <a:t>2</a:t>
            </a:r>
            <a:r>
              <a:rPr lang="en-US" sz="2400" dirty="0"/>
              <a:t>O, and the original mass of O is found by subtraction.</a:t>
            </a:r>
          </a:p>
          <a:p>
            <a:pPr>
              <a:defRPr/>
            </a:pPr>
            <a:r>
              <a:rPr lang="en-US" sz="2600" dirty="0"/>
              <a:t>Once the masses of all the constituent elements in the original compound have been determined, the empirical formula can be found.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Combustion Analysis</a:t>
            </a:r>
          </a:p>
        </p:txBody>
      </p:sp>
      <p:pic>
        <p:nvPicPr>
          <p:cNvPr id="768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>
            <a:fillRect/>
          </a:stretch>
        </p:blipFill>
        <p:spPr bwMode="auto">
          <a:xfrm>
            <a:off x="304800" y="1527175"/>
            <a:ext cx="85344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Chemical Reactions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15375" cy="3170238"/>
          </a:xfrm>
        </p:spPr>
        <p:txBody>
          <a:bodyPr/>
          <a:lstStyle/>
          <a:p>
            <a:pPr>
              <a:defRPr/>
            </a:pPr>
            <a:r>
              <a:rPr lang="en-US" dirty="0"/>
              <a:t>Reactions involve chemical changes in matter resulting in new substances.</a:t>
            </a:r>
          </a:p>
          <a:p>
            <a:pPr>
              <a:defRPr/>
            </a:pPr>
            <a:r>
              <a:rPr lang="en-US" dirty="0"/>
              <a:t>Reactions involve rearrangement and exchange of atoms to produce new molecules.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Elements are not transmuted during a reaction.</a:t>
            </a:r>
          </a:p>
        </p:txBody>
      </p:sp>
      <p:pic>
        <p:nvPicPr>
          <p:cNvPr id="7782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0" r="30818"/>
          <a:stretch>
            <a:fillRect/>
          </a:stretch>
        </p:blipFill>
        <p:spPr bwMode="auto">
          <a:xfrm>
            <a:off x="3957638" y="4492625"/>
            <a:ext cx="12287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6900" y="4691063"/>
            <a:ext cx="54356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Reactants			Products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Chemical Equations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81075"/>
            <a:ext cx="8715375" cy="4019562"/>
          </a:xfrm>
        </p:spPr>
        <p:txBody>
          <a:bodyPr/>
          <a:lstStyle/>
          <a:p>
            <a:pPr>
              <a:defRPr/>
            </a:pPr>
            <a:r>
              <a:rPr lang="en-US" dirty="0"/>
              <a:t>Shorthand way of describing a reaction</a:t>
            </a:r>
          </a:p>
          <a:p>
            <a:pPr>
              <a:defRPr/>
            </a:pPr>
            <a:r>
              <a:rPr lang="en-US" dirty="0"/>
              <a:t>Provide information about the reaction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Formulas of reactants and products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States of reactants and products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Relative numbers of reactant and product molecules that </a:t>
            </a:r>
            <a:r>
              <a:rPr lang="en-US" sz="2800"/>
              <a:t>are </a:t>
            </a:r>
            <a:r>
              <a:rPr lang="en-US" sz="2800" smtClean="0"/>
              <a:t>required can </a:t>
            </a:r>
            <a:r>
              <a:rPr lang="en-US" sz="2800" dirty="0"/>
              <a:t>be used to determine weights of reactants used and products that can </a:t>
            </a:r>
            <a:r>
              <a:rPr lang="en-US" sz="2800" dirty="0" smtClean="0"/>
              <a:t>be </a:t>
            </a:r>
            <a:r>
              <a:rPr lang="en-US" sz="2800" dirty="0"/>
              <a:t>made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"/>
          <a:stretch>
            <a:fillRect/>
          </a:stretch>
        </p:blipFill>
        <p:spPr bwMode="auto">
          <a:xfrm>
            <a:off x="1436688" y="327025"/>
            <a:ext cx="627062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Combustion of Methane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81075"/>
            <a:ext cx="8715375" cy="3625850"/>
          </a:xfrm>
        </p:spPr>
        <p:txBody>
          <a:bodyPr/>
          <a:lstStyle/>
          <a:p>
            <a:pPr>
              <a:defRPr/>
            </a:pPr>
            <a:r>
              <a:rPr lang="en-US" dirty="0"/>
              <a:t>Methane gas burns to produce carbon dioxide gas and gaseous water.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Whenever something burns it combines with O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i="1" dirty="0"/>
              <a:t>g</a:t>
            </a:r>
            <a:r>
              <a:rPr lang="en-US" sz="2800" dirty="0"/>
              <a:t>).</a:t>
            </a:r>
          </a:p>
          <a:p>
            <a:pPr marL="0" indent="0" algn="ctr">
              <a:buFontTx/>
              <a:buNone/>
              <a:defRPr/>
            </a:pPr>
            <a:r>
              <a:rPr lang="en-US" sz="2800" dirty="0"/>
              <a:t>CH</a:t>
            </a:r>
            <a:r>
              <a:rPr lang="en-US" sz="2800" baseline="-25000" dirty="0"/>
              <a:t>4</a:t>
            </a:r>
            <a:r>
              <a:rPr lang="en-US" sz="2800" dirty="0"/>
              <a:t>(</a:t>
            </a:r>
            <a:r>
              <a:rPr lang="en-US" sz="2800" i="1" dirty="0"/>
              <a:t>g</a:t>
            </a:r>
            <a:r>
              <a:rPr lang="en-US" sz="2800" dirty="0"/>
              <a:t>) + O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i="1" dirty="0"/>
              <a:t>g</a:t>
            </a:r>
            <a:r>
              <a:rPr lang="en-US" sz="2800" dirty="0"/>
              <a:t>) </a:t>
            </a:r>
            <a:r>
              <a:rPr lang="en-US" sz="2800" dirty="0" smtClean="0"/>
              <a:t>→  </a:t>
            </a:r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i="1" dirty="0"/>
              <a:t>g</a:t>
            </a:r>
            <a:r>
              <a:rPr lang="en-US" sz="2800" dirty="0"/>
              <a:t>) + H</a:t>
            </a:r>
            <a:r>
              <a:rPr lang="en-US" sz="2800" baseline="-25000" dirty="0"/>
              <a:t>2</a:t>
            </a:r>
            <a:r>
              <a:rPr lang="en-US" sz="2800" dirty="0"/>
              <a:t>O(</a:t>
            </a:r>
            <a:r>
              <a:rPr lang="en-US" sz="2800" i="1" dirty="0"/>
              <a:t>g</a:t>
            </a:r>
            <a:r>
              <a:rPr lang="en-US" sz="2800" dirty="0"/>
              <a:t>)</a:t>
            </a:r>
          </a:p>
          <a:p>
            <a:pPr>
              <a:defRPr/>
            </a:pPr>
            <a:r>
              <a:rPr lang="en-US" dirty="0"/>
              <a:t>If you look closely, you should immediately spot a problem.</a:t>
            </a:r>
          </a:p>
        </p:txBody>
      </p:sp>
      <p:pic>
        <p:nvPicPr>
          <p:cNvPr id="809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>
            <a:fillRect/>
          </a:stretch>
        </p:blipFill>
        <p:spPr bwMode="auto">
          <a:xfrm>
            <a:off x="1462088" y="4764088"/>
            <a:ext cx="621982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Combustion of Methane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342900" y="981075"/>
            <a:ext cx="8630771" cy="5508625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Notice also that the left side has four hydrogen atoms while the right side has </a:t>
            </a:r>
            <a:br>
              <a:rPr lang="en-US" dirty="0" smtClean="0">
                <a:ea typeface="ヒラギノ角ゴ Pro W3" pitchFamily="127" charset="-128"/>
              </a:rPr>
            </a:br>
            <a:r>
              <a:rPr lang="en-US" dirty="0" smtClean="0">
                <a:ea typeface="ヒラギノ角ゴ Pro W3" pitchFamily="127" charset="-128"/>
              </a:rPr>
              <a:t>only two.</a:t>
            </a:r>
          </a:p>
          <a:p>
            <a:endParaRPr lang="en-US" dirty="0" smtClean="0">
              <a:ea typeface="ヒラギノ角ゴ Pro W3" pitchFamily="127" charset="-128"/>
            </a:endParaRPr>
          </a:p>
          <a:p>
            <a:endParaRPr lang="en-US" dirty="0" smtClean="0">
              <a:ea typeface="ヒラギノ角ゴ Pro W3" pitchFamily="127" charset="-128"/>
            </a:endParaRPr>
          </a:p>
          <a:p>
            <a:endParaRPr lang="en-US" dirty="0" smtClean="0">
              <a:ea typeface="ヒラギノ角ゴ Pro W3" pitchFamily="127" charset="-128"/>
            </a:endParaRPr>
          </a:p>
          <a:p>
            <a:endParaRPr lang="en-US" dirty="0" smtClean="0">
              <a:ea typeface="ヒラギノ角ゴ Pro W3" pitchFamily="127" charset="-128"/>
            </a:endParaRPr>
          </a:p>
          <a:p>
            <a:r>
              <a:rPr lang="en-US" dirty="0" smtClean="0">
                <a:ea typeface="ヒラギノ角ゴ Pro W3" pitchFamily="127" charset="-128"/>
              </a:rPr>
              <a:t>To correct these problems, we must </a:t>
            </a:r>
            <a:r>
              <a:rPr lang="en-US" b="1" dirty="0" smtClean="0">
                <a:ea typeface="ヒラギノ角ゴ Pro W3" pitchFamily="127" charset="-128"/>
              </a:rPr>
              <a:t>balance</a:t>
            </a:r>
            <a:r>
              <a:rPr lang="en-US" dirty="0" smtClean="0">
                <a:ea typeface="ヒラギノ角ゴ Pro W3" pitchFamily="127" charset="-128"/>
              </a:rPr>
              <a:t> the equation by changing the coefficients, not the subscripts.</a:t>
            </a:r>
          </a:p>
        </p:txBody>
      </p:sp>
      <p:pic>
        <p:nvPicPr>
          <p:cNvPr id="819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"/>
          <a:stretch>
            <a:fillRect/>
          </a:stretch>
        </p:blipFill>
        <p:spPr bwMode="auto">
          <a:xfrm>
            <a:off x="1076325" y="2778125"/>
            <a:ext cx="737711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Combustion of Methane: Balanced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030288"/>
            <a:ext cx="8715375" cy="2763837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To show </a:t>
            </a:r>
            <a:r>
              <a:rPr lang="en-US" sz="2800" dirty="0" smtClean="0"/>
              <a:t>that the </a:t>
            </a:r>
            <a:r>
              <a:rPr lang="en-US" sz="2800" dirty="0"/>
              <a:t>reaction obeys the Law of Conservation of </a:t>
            </a:r>
            <a:r>
              <a:rPr lang="en-US" sz="2800" dirty="0" smtClean="0"/>
              <a:t>Mass, </a:t>
            </a:r>
            <a:r>
              <a:rPr lang="en-US" sz="2800" dirty="0"/>
              <a:t>the equation must be </a:t>
            </a:r>
            <a:r>
              <a:rPr lang="en-US" sz="2800" b="1" dirty="0"/>
              <a:t>balanced</a:t>
            </a:r>
            <a:r>
              <a:rPr lang="en-US" sz="2800" dirty="0"/>
              <a:t>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600" dirty="0"/>
              <a:t>We adjust the numbers of molecules so there are equal numbers of atoms of each element on both sides of the arrow.</a:t>
            </a:r>
          </a:p>
        </p:txBody>
      </p:sp>
      <p:pic>
        <p:nvPicPr>
          <p:cNvPr id="829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"/>
          <a:stretch>
            <a:fillRect/>
          </a:stretch>
        </p:blipFill>
        <p:spPr bwMode="auto">
          <a:xfrm>
            <a:off x="1231900" y="3783013"/>
            <a:ext cx="66802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Chemical Bonds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58200" cy="4918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Compounds are composed of atoms held together by </a:t>
            </a:r>
            <a:r>
              <a:rPr lang="en-US" b="1" i="1" dirty="0" smtClean="0"/>
              <a:t>chemical bonds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Chemical bonds result from the attractions between the charged particles (the electrons and protons) that compose atoms.</a:t>
            </a:r>
          </a:p>
          <a:p>
            <a:pPr>
              <a:defRPr/>
            </a:pPr>
            <a:r>
              <a:rPr lang="en-US" dirty="0" smtClean="0"/>
              <a:t>Chemical bonds are broadly classified into two types: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smtClean="0"/>
              <a:t>ionic and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dirty="0" smtClean="0"/>
              <a:t>covalent.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Organic Compounds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15375" cy="5312223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Early chemists divided compounds into two types: organic and inorganic. </a:t>
            </a:r>
          </a:p>
          <a:p>
            <a:r>
              <a:rPr lang="en-US" dirty="0" smtClean="0">
                <a:ea typeface="ヒラギノ角ゴ Pro W3" pitchFamily="127" charset="-128"/>
              </a:rPr>
              <a:t>Compounds originating from living things were called organic; compounds originating from the earth were called inorganic.</a:t>
            </a:r>
          </a:p>
          <a:p>
            <a:r>
              <a:rPr lang="en-US" dirty="0" smtClean="0">
                <a:ea typeface="ヒラギノ角ゴ Pro W3" pitchFamily="127" charset="-128"/>
              </a:rPr>
              <a:t>Organic compounds were easily decomposed and could not be made in </a:t>
            </a:r>
            <a:br>
              <a:rPr lang="en-US" dirty="0" smtClean="0">
                <a:ea typeface="ヒラギノ角ゴ Pro W3" pitchFamily="127" charset="-128"/>
              </a:rPr>
            </a:br>
            <a:r>
              <a:rPr lang="en-US" dirty="0" smtClean="0">
                <a:ea typeface="ヒラギノ角ゴ Pro W3" pitchFamily="127" charset="-128"/>
              </a:rPr>
              <a:t>the lab.</a:t>
            </a:r>
          </a:p>
          <a:p>
            <a:r>
              <a:rPr lang="en-US" dirty="0" smtClean="0">
                <a:ea typeface="ヒラギノ角ゴ Pro W3" pitchFamily="127" charset="-128"/>
              </a:rPr>
              <a:t>Inorganic compounds were very difficult to decompose but could be synthesized.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Modern Organic Compounds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342900" y="1028700"/>
            <a:ext cx="8715375" cy="2849563"/>
          </a:xfrm>
        </p:spPr>
        <p:txBody>
          <a:bodyPr/>
          <a:lstStyle/>
          <a:p>
            <a:r>
              <a:rPr lang="en-US" sz="2800" dirty="0" smtClean="0">
                <a:ea typeface="ヒラギノ角ゴ Pro W3" pitchFamily="127" charset="-128"/>
              </a:rPr>
              <a:t>Today, organic compounds are commonly made in the lab and we find them all around us.</a:t>
            </a:r>
          </a:p>
          <a:p>
            <a:r>
              <a:rPr lang="en-US" sz="2800" dirty="0" smtClean="0">
                <a:ea typeface="ヒラギノ角ゴ Pro W3" pitchFamily="127" charset="-128"/>
              </a:rPr>
              <a:t>Organic compounds are mainly made of C and H, sometimes with O, N, P, S, and trace amounts of other elements.</a:t>
            </a:r>
          </a:p>
          <a:p>
            <a:r>
              <a:rPr lang="en-US" sz="2800" dirty="0" smtClean="0">
                <a:ea typeface="ヒラギノ角ゴ Pro W3" pitchFamily="127" charset="-128"/>
              </a:rPr>
              <a:t>The key element of organic chemistry is </a:t>
            </a:r>
            <a:r>
              <a:rPr lang="en-US" sz="2800" b="1" dirty="0" smtClean="0">
                <a:ea typeface="ヒラギノ角ゴ Pro W3" pitchFamily="127" charset="-128"/>
              </a:rPr>
              <a:t>carbon</a:t>
            </a:r>
            <a:r>
              <a:rPr lang="en-US" sz="2800" dirty="0" smtClean="0">
                <a:ea typeface="ヒラギノ角ゴ Pro W3" pitchFamily="127" charset="-128"/>
              </a:rPr>
              <a:t>.</a:t>
            </a:r>
          </a:p>
        </p:txBody>
      </p:sp>
      <p:pic>
        <p:nvPicPr>
          <p:cNvPr id="849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4"/>
          <a:stretch>
            <a:fillRect/>
          </a:stretch>
        </p:blipFill>
        <p:spPr bwMode="auto">
          <a:xfrm>
            <a:off x="2516188" y="4035425"/>
            <a:ext cx="41116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Carbon Bonding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1" y="990600"/>
            <a:ext cx="8648700" cy="5311775"/>
          </a:xfrm>
        </p:spPr>
        <p:txBody>
          <a:bodyPr/>
          <a:lstStyle/>
          <a:p>
            <a:pPr>
              <a:defRPr/>
            </a:pPr>
            <a:r>
              <a:rPr lang="en-US" dirty="0"/>
              <a:t>Carbon atoms bond almost exclusively covalently.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Compounds with ionic bonding C are generally inorganic.</a:t>
            </a:r>
          </a:p>
          <a:p>
            <a:pPr>
              <a:defRPr/>
            </a:pPr>
            <a:r>
              <a:rPr lang="en-US" dirty="0"/>
              <a:t>When C bonds, it forms four covalent bonds, including single, double, and triple bonds.</a:t>
            </a:r>
          </a:p>
          <a:p>
            <a:pPr>
              <a:defRPr/>
            </a:pPr>
            <a:r>
              <a:rPr lang="en-US" dirty="0"/>
              <a:t>Carbon is unique in that it can bond with itself and form limitless chains of C atoms, both straight and branched, as well as rings of </a:t>
            </a:r>
            <a:r>
              <a:rPr lang="en-US" dirty="0" smtClean="0"/>
              <a:t>C </a:t>
            </a:r>
            <a:r>
              <a:rPr lang="en-US" dirty="0"/>
              <a:t>atoms.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Carbon Bonding</a:t>
            </a:r>
          </a:p>
        </p:txBody>
      </p:sp>
      <p:pic>
        <p:nvPicPr>
          <p:cNvPr id="870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"/>
          <a:stretch>
            <a:fillRect/>
          </a:stretch>
        </p:blipFill>
        <p:spPr bwMode="auto">
          <a:xfrm>
            <a:off x="304800" y="666750"/>
            <a:ext cx="8534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4"/>
          <a:stretch>
            <a:fillRect/>
          </a:stretch>
        </p:blipFill>
        <p:spPr bwMode="auto">
          <a:xfrm>
            <a:off x="304800" y="3814763"/>
            <a:ext cx="853440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Hydrocarbons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15375" cy="1570038"/>
          </a:xfrm>
        </p:spPr>
        <p:txBody>
          <a:bodyPr/>
          <a:lstStyle/>
          <a:p>
            <a:r>
              <a:rPr lang="en-US" dirty="0" smtClean="0">
                <a:ea typeface="ヒラギノ角ゴ Pro W3" pitchFamily="127" charset="-128"/>
              </a:rPr>
              <a:t>Organic compounds can be categorized into two types: hydrocarbons and functionalized hydrocarbons.</a:t>
            </a:r>
          </a:p>
        </p:txBody>
      </p:sp>
      <p:pic>
        <p:nvPicPr>
          <p:cNvPr id="880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"/>
          <a:stretch>
            <a:fillRect/>
          </a:stretch>
        </p:blipFill>
        <p:spPr bwMode="auto">
          <a:xfrm>
            <a:off x="700088" y="2687638"/>
            <a:ext cx="774382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Hydrocarbons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715375" cy="42291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Hydrocarbons</a:t>
            </a:r>
            <a:r>
              <a:rPr lang="en-US" dirty="0"/>
              <a:t> are organic compounds that contain only carbon and hydrogen. </a:t>
            </a:r>
          </a:p>
          <a:p>
            <a:pPr>
              <a:defRPr/>
            </a:pPr>
            <a:r>
              <a:rPr lang="en-US" dirty="0"/>
              <a:t>Hydrocarbons compose common fuels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such </a:t>
            </a:r>
            <a:r>
              <a:rPr lang="en-US" dirty="0"/>
              <a:t>as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oil,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gasoline,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liquid propane gas,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and natural gas.</a:t>
            </a:r>
          </a:p>
        </p:txBody>
      </p:sp>
      <p:pic>
        <p:nvPicPr>
          <p:cNvPr id="890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3127375"/>
            <a:ext cx="446881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Naming of Hydrocarbons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0" y="1085850"/>
            <a:ext cx="3914775" cy="53244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Hydrocarbons containing only single bonds are called </a:t>
            </a:r>
            <a:r>
              <a:rPr lang="en-US" sz="2400" b="1" dirty="0" smtClean="0"/>
              <a:t>alkanes</a:t>
            </a:r>
            <a:r>
              <a:rPr lang="en-US" sz="2400" dirty="0" smtClean="0"/>
              <a:t>. 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Those containing double or triple bonds are </a:t>
            </a:r>
            <a:r>
              <a:rPr lang="en-US" sz="2400" b="1" dirty="0"/>
              <a:t>alkenes</a:t>
            </a:r>
            <a:r>
              <a:rPr lang="en-US" sz="2400" dirty="0"/>
              <a:t> and </a:t>
            </a:r>
            <a:r>
              <a:rPr lang="en-US" sz="2400" b="1" dirty="0"/>
              <a:t>alkynes</a:t>
            </a:r>
            <a:r>
              <a:rPr lang="en-US" sz="2400" dirty="0"/>
              <a:t>, respectively.</a:t>
            </a:r>
          </a:p>
          <a:p>
            <a:pPr>
              <a:defRPr/>
            </a:pPr>
            <a:r>
              <a:rPr lang="en-US" sz="2400" dirty="0"/>
              <a:t>Hydrocarbons consist of a base name and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 </a:t>
            </a:r>
            <a:r>
              <a:rPr lang="en-US" sz="2400" dirty="0"/>
              <a:t>suffix.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400" dirty="0"/>
              <a:t>alkane (-</a:t>
            </a:r>
            <a:r>
              <a:rPr lang="en-US" sz="2400" i="1" dirty="0" err="1"/>
              <a:t>ane</a:t>
            </a:r>
            <a:r>
              <a:rPr lang="en-US" sz="2400" dirty="0"/>
              <a:t>)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400" dirty="0"/>
              <a:t>alkene (-</a:t>
            </a:r>
            <a:r>
              <a:rPr lang="en-US" sz="2400" i="1" dirty="0" err="1"/>
              <a:t>ene</a:t>
            </a:r>
            <a:r>
              <a:rPr lang="en-US" sz="2400" dirty="0"/>
              <a:t>)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400" dirty="0"/>
              <a:t>alkyne (-</a:t>
            </a:r>
            <a:r>
              <a:rPr lang="en-US" sz="2400" i="1" dirty="0" err="1"/>
              <a:t>yne</a:t>
            </a:r>
            <a:r>
              <a:rPr lang="en-US" sz="2400" dirty="0"/>
              <a:t>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86325" y="1085850"/>
            <a:ext cx="3914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ヒラギノ角ゴ Pro W3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400" dirty="0"/>
              <a:t>The base names for a number of hydrocarbons are listed here:</a:t>
            </a:r>
          </a:p>
          <a:p>
            <a:pPr marL="514350" indent="0">
              <a:buFontTx/>
              <a:buNone/>
              <a:tabLst>
                <a:tab pos="2114550" algn="l"/>
              </a:tabLst>
              <a:defRPr/>
            </a:pPr>
            <a:r>
              <a:rPr lang="en-US" sz="2400" dirty="0"/>
              <a:t>1 meth-	</a:t>
            </a:r>
            <a:r>
              <a:rPr lang="de-DE" sz="2400" dirty="0"/>
              <a:t>6 hex- </a:t>
            </a:r>
          </a:p>
          <a:p>
            <a:pPr marL="514350" indent="0">
              <a:buFontTx/>
              <a:buNone/>
              <a:tabLst>
                <a:tab pos="2114550" algn="l"/>
              </a:tabLst>
              <a:defRPr/>
            </a:pPr>
            <a:r>
              <a:rPr lang="en-US" sz="2400" dirty="0"/>
              <a:t>2 eth-	</a:t>
            </a:r>
            <a:r>
              <a:rPr lang="de-DE" sz="2400" dirty="0" smtClean="0"/>
              <a:t>7 </a:t>
            </a:r>
            <a:r>
              <a:rPr lang="de-DE" sz="2400" dirty="0"/>
              <a:t>hept- </a:t>
            </a:r>
            <a:endParaRPr lang="en-US" sz="2400" dirty="0"/>
          </a:p>
          <a:p>
            <a:pPr marL="514350" indent="0">
              <a:buFontTx/>
              <a:buNone/>
              <a:tabLst>
                <a:tab pos="2114550" algn="l"/>
              </a:tabLst>
              <a:defRPr/>
            </a:pPr>
            <a:r>
              <a:rPr lang="en-US" sz="2400" dirty="0"/>
              <a:t>3 prop- 	</a:t>
            </a:r>
            <a:r>
              <a:rPr lang="de-DE" sz="2400" dirty="0"/>
              <a:t>8 oct- </a:t>
            </a:r>
            <a:endParaRPr lang="en-US" sz="2400" dirty="0"/>
          </a:p>
          <a:p>
            <a:pPr marL="514350" indent="0">
              <a:buFontTx/>
              <a:buNone/>
              <a:tabLst>
                <a:tab pos="2114550" algn="l"/>
              </a:tabLst>
              <a:defRPr/>
            </a:pPr>
            <a:r>
              <a:rPr lang="en-US" sz="2400" dirty="0"/>
              <a:t>4 but-	</a:t>
            </a:r>
            <a:r>
              <a:rPr lang="de-DE" sz="2400" dirty="0" smtClean="0"/>
              <a:t>9</a:t>
            </a:r>
            <a:r>
              <a:rPr lang="de-DE" sz="2400" dirty="0"/>
              <a:t> non- </a:t>
            </a:r>
            <a:endParaRPr lang="en-US" sz="2400" dirty="0"/>
          </a:p>
          <a:p>
            <a:pPr marL="514350" indent="0">
              <a:buFontTx/>
              <a:buNone/>
              <a:tabLst>
                <a:tab pos="2114550" algn="l"/>
              </a:tabLst>
              <a:defRPr/>
            </a:pPr>
            <a:r>
              <a:rPr lang="de-DE" sz="2400" dirty="0"/>
              <a:t>5 pent- 	10 </a:t>
            </a:r>
            <a:r>
              <a:rPr lang="de-DE" sz="2400" dirty="0" smtClean="0"/>
              <a:t>dec-</a:t>
            </a:r>
            <a:r>
              <a:rPr lang="de-DE" sz="2400" dirty="0"/>
              <a:t>	</a:t>
            </a:r>
            <a:endParaRPr lang="en-US" sz="2400" dirty="0"/>
          </a:p>
        </p:txBody>
      </p:sp>
      <p:pic>
        <p:nvPicPr>
          <p:cNvPr id="901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"/>
          <a:stretch>
            <a:fillRect/>
          </a:stretch>
        </p:blipFill>
        <p:spPr bwMode="auto">
          <a:xfrm>
            <a:off x="4848225" y="4886325"/>
            <a:ext cx="39147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 </a:t>
            </a: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"/>
          <a:stretch>
            <a:fillRect/>
          </a:stretch>
        </p:blipFill>
        <p:spPr bwMode="auto">
          <a:xfrm>
            <a:off x="923626" y="82922"/>
            <a:ext cx="7178531" cy="633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Functionalized Hydrocarbons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42901" y="990600"/>
            <a:ext cx="8603875" cy="4229100"/>
          </a:xfrm>
        </p:spPr>
        <p:txBody>
          <a:bodyPr/>
          <a:lstStyle/>
          <a:p>
            <a:pPr>
              <a:defRPr/>
            </a:pPr>
            <a:r>
              <a:rPr lang="en-US" dirty="0"/>
              <a:t>The term </a:t>
            </a:r>
            <a:r>
              <a:rPr lang="en-US" b="1" i="1" dirty="0"/>
              <a:t>functional group</a:t>
            </a:r>
            <a:r>
              <a:rPr lang="en-US" b="1" dirty="0"/>
              <a:t> </a:t>
            </a:r>
            <a:r>
              <a:rPr lang="en-US" dirty="0"/>
              <a:t>derives from the functionality or chemical character that a specific atom or group of atoms imparts to an organic compound. </a:t>
            </a:r>
          </a:p>
          <a:p>
            <a:pPr marL="740664" indent="-283464">
              <a:buFont typeface="Arial" pitchFamily="34" charset="0"/>
              <a:buChar char="–"/>
              <a:defRPr/>
            </a:pPr>
            <a:r>
              <a:rPr lang="en-US" sz="2800" dirty="0"/>
              <a:t>Even a carbon–carbon double or triple bond can justifiably be called a </a:t>
            </a:r>
            <a:r>
              <a:rPr lang="ja-JP" altLang="en-US" sz="2800" dirty="0"/>
              <a:t>“</a:t>
            </a:r>
            <a:r>
              <a:rPr lang="en-US" altLang="ja-JP" sz="2800" dirty="0"/>
              <a:t>functional group.</a:t>
            </a:r>
            <a:r>
              <a:rPr lang="ja-JP" altLang="en-US" sz="2800" dirty="0"/>
              <a:t>”</a:t>
            </a:r>
          </a:p>
          <a:p>
            <a:pPr>
              <a:defRPr/>
            </a:pPr>
            <a:r>
              <a:rPr lang="en-US" dirty="0"/>
              <a:t>A group of organic compounds with the same functional group forms a </a:t>
            </a:r>
            <a:r>
              <a:rPr lang="en-US" b="1" dirty="0"/>
              <a:t>family.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Functionalized Hydrocarbons</a:t>
            </a:r>
          </a:p>
        </p:txBody>
      </p:sp>
      <p:pic>
        <p:nvPicPr>
          <p:cNvPr id="931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"/>
          <a:stretch>
            <a:fillRect/>
          </a:stretch>
        </p:blipFill>
        <p:spPr bwMode="auto">
          <a:xfrm>
            <a:off x="4905375" y="569913"/>
            <a:ext cx="4105275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>
            <a:fillRect/>
          </a:stretch>
        </p:blipFill>
        <p:spPr bwMode="auto">
          <a:xfrm>
            <a:off x="219075" y="3402013"/>
            <a:ext cx="647700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Ionic Bonds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523194" cy="4721225"/>
          </a:xfrm>
        </p:spPr>
        <p:txBody>
          <a:bodyPr/>
          <a:lstStyle/>
          <a:p>
            <a:r>
              <a:rPr lang="en-US" i="1" dirty="0" smtClean="0">
                <a:ea typeface="ヒラギノ角ゴ Pro W3" pitchFamily="127" charset="-128"/>
              </a:rPr>
              <a:t>Ionic bonds</a:t>
            </a:r>
            <a:r>
              <a:rPr lang="en-US" dirty="0" smtClean="0">
                <a:ea typeface="ヒラギノ角ゴ Pro W3" pitchFamily="127" charset="-128"/>
              </a:rPr>
              <a:t>, which occur between metals and nonmetals, involve the </a:t>
            </a:r>
            <a:r>
              <a:rPr lang="en-US" i="1" dirty="0" smtClean="0">
                <a:ea typeface="ヒラギノ角ゴ Pro W3" pitchFamily="127" charset="-128"/>
              </a:rPr>
              <a:t>transfer</a:t>
            </a:r>
            <a:r>
              <a:rPr lang="en-US" dirty="0" smtClean="0">
                <a:ea typeface="ヒラギノ角ゴ Pro W3" pitchFamily="127" charset="-128"/>
              </a:rPr>
              <a:t> of electrons from the metal atom to the </a:t>
            </a:r>
            <a:br>
              <a:rPr lang="en-US" dirty="0" smtClean="0">
                <a:ea typeface="ヒラギノ角ゴ Pro W3" pitchFamily="127" charset="-128"/>
              </a:rPr>
            </a:br>
            <a:r>
              <a:rPr lang="en-US" dirty="0" smtClean="0">
                <a:ea typeface="ヒラギノ角ゴ Pro W3" pitchFamily="127" charset="-128"/>
              </a:rPr>
              <a:t>nonmetal atom.</a:t>
            </a:r>
          </a:p>
          <a:p>
            <a:r>
              <a:rPr lang="en-US" dirty="0" smtClean="0">
                <a:ea typeface="ヒラギノ角ゴ Pro W3" pitchFamily="127" charset="-128"/>
              </a:rPr>
              <a:t>The metal atom then becomes a </a:t>
            </a:r>
            <a:r>
              <a:rPr lang="en-US" i="1" dirty="0" err="1" smtClean="0">
                <a:ea typeface="ヒラギノ角ゴ Pro W3" pitchFamily="127" charset="-128"/>
              </a:rPr>
              <a:t>cation</a:t>
            </a:r>
            <a:r>
              <a:rPr lang="en-US" dirty="0" smtClean="0">
                <a:ea typeface="ヒラギノ角ゴ Pro W3" pitchFamily="127" charset="-128"/>
              </a:rPr>
              <a:t> while the nonmetal atom becomes an </a:t>
            </a:r>
            <a:r>
              <a:rPr lang="en-US" i="1" dirty="0" smtClean="0">
                <a:ea typeface="ヒラギノ角ゴ Pro W3" pitchFamily="127" charset="-128"/>
              </a:rPr>
              <a:t>anion.</a:t>
            </a:r>
          </a:p>
          <a:p>
            <a:r>
              <a:rPr lang="en-US" dirty="0" smtClean="0">
                <a:ea typeface="ヒラギノ角ゴ Pro W3" pitchFamily="127" charset="-128"/>
              </a:rPr>
              <a:t>These oppositely charged ions attract one another by electrostatic forces and form an </a:t>
            </a:r>
            <a:r>
              <a:rPr lang="en-US" b="1" dirty="0" smtClean="0">
                <a:ea typeface="ヒラギノ角ゴ Pro W3" pitchFamily="127" charset="-128"/>
              </a:rPr>
              <a:t>ionic bond</a:t>
            </a:r>
            <a:r>
              <a:rPr lang="en-US" dirty="0" smtClean="0">
                <a:ea typeface="ヒラギノ角ゴ Pro W3" pitchFamily="127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0" anchor="t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ED6B06"/>
                </a:solidFill>
                <a:ea typeface="ヒラギノ角ゴ Pro W3" pitchFamily="127" charset="-128"/>
                <a:cs typeface="Arial" pitchFamily="34" charset="0"/>
              </a:rPr>
              <a:t> </a:t>
            </a:r>
          </a:p>
        </p:txBody>
      </p:sp>
      <p:pic>
        <p:nvPicPr>
          <p:cNvPr id="942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"/>
          <a:stretch>
            <a:fillRect/>
          </a:stretch>
        </p:blipFill>
        <p:spPr bwMode="auto">
          <a:xfrm>
            <a:off x="79818" y="340734"/>
            <a:ext cx="8953350" cy="5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475&quot;/&gt;&lt;/object&gt;&lt;object type=&quot;3&quot; unique_id=&quot;10004&quot;&gt;&lt;property id=&quot;20148&quot; value=&quot;5&quot;/&gt;&lt;property id=&quot;20300&quot; value=&quot;Slide 2 - &amp;quot;The Greenhouse Effect&amp;quot;&quot;/&gt;&lt;property id=&quot;20307&quot; value=&quot;353&quot;/&gt;&lt;/object&gt;&lt;object type=&quot;3&quot; unique_id=&quot;10005&quot;&gt;&lt;property id=&quot;20148&quot; value=&quot;5&quot;/&gt;&lt;property id=&quot;20300&quot; value=&quot;Slide 3 - &amp;quot;Global Warming&amp;quot;&quot;/&gt;&lt;property id=&quot;20307&quot; value=&quot;352&quot;/&gt;&lt;/object&gt;&lt;object type=&quot;3&quot; unique_id=&quot;10006&quot;&gt;&lt;property id=&quot;20148&quot; value=&quot;5&quot;/&gt;&lt;property id=&quot;20300&quot; value=&quot;Slide 4 - &amp;quot;The Sources of Increased CO2&amp;quot;&quot;/&gt;&lt;property id=&quot;20307&quot; value=&quot;351&quot;/&gt;&lt;/object&gt;&lt;object type=&quot;3&quot; unique_id=&quot;10007&quot;&gt;&lt;property id=&quot;20148&quot; value=&quot;5&quot;/&gt;&lt;property id=&quot;20300&quot; value=&quot;Slide 5 - &amp;quot;Reaction Stoichiometry: How Much Carbon Dioxide?&amp;quot;&quot;/&gt;&lt;property id=&quot;20307&quot; value=&quot;354&quot;/&gt;&lt;/object&gt;&lt;object type=&quot;3&quot; unique_id=&quot;10008&quot;&gt;&lt;property id=&quot;20148&quot; value=&quot;5&quot;/&gt;&lt;property id=&quot;20300&quot; value=&quot;Slide 6 - &amp;quot;Quantities in Chemical Reactions&amp;quot;&quot;/&gt;&lt;property id=&quot;20307&quot; value=&quot;355&quot;/&gt;&lt;/object&gt;&lt;object type=&quot;3&quot; unique_id=&quot;10009&quot;&gt;&lt;property id=&quot;20148&quot; value=&quot;5&quot;/&gt;&lt;property id=&quot;20300&quot; value=&quot;Slide 7 - &amp;quot;Reaction Stoichiometry&amp;quot;&quot;/&gt;&lt;property id=&quot;20307&quot; value=&quot;356&quot;/&gt;&lt;/object&gt;&lt;object type=&quot;3&quot; unique_id=&quot;10010&quot;&gt;&lt;property id=&quot;20148&quot; value=&quot;5&quot;/&gt;&lt;property id=&quot;20300&quot; value=&quot;Slide 8 - &amp;quot;Making Pizza&amp;quot;&quot;/&gt;&lt;property id=&quot;20307&quot; value=&quot;357&quot;/&gt;&lt;/object&gt;&lt;object type=&quot;3&quot; unique_id=&quot;10011&quot;&gt;&lt;property id=&quot;20148&quot; value=&quot;5&quot;/&gt;&lt;property id=&quot;20300&quot; value=&quot;Slide 9 - &amp;quot;Making Molecules: Mole-to-Mole Conversions&amp;quot;&quot;/&gt;&lt;property id=&quot;20307&quot; value=&quot;358&quot;/&gt;&lt;/object&gt;&lt;object type=&quot;3&quot; unique_id=&quot;10012&quot;&gt;&lt;property id=&quot;20148&quot; value=&quot;5&quot;/&gt;&lt;property id=&quot;20300&quot; value=&quot;Slide 10 - &amp;quot;Suppose That We Burn 22.0 Moles of C8H18; How Many Moles of CO2 Form?&amp;quot;&quot;/&gt;&lt;property id=&quot;20307&quot; value=&quot;359&quot;/&gt;&lt;/object&gt;&lt;object type=&quot;3&quot; unique_id=&quot;10013&quot;&gt;&lt;property id=&quot;20148&quot; value=&quot;5&quot;/&gt;&lt;property id=&quot;20300&quot; value=&quot;Slide 11 - &amp;quot;Limiting Reactant, Theoretical Yield&amp;quot;&quot;/&gt;&lt;property id=&quot;20307&quot; value=&quot;368&quot;/&gt;&lt;/object&gt;&lt;object type=&quot;3&quot; unique_id=&quot;10014&quot;&gt;&lt;property id=&quot;20148&quot; value=&quot;5&quot;/&gt;&lt;property id=&quot;20300&quot; value=&quot;Slide 12 - &amp;quot;Limiting Reactant&amp;quot;&quot;/&gt;&lt;property id=&quot;20307&quot; value=&quot;369&quot;/&gt;&lt;/object&gt;&lt;object type=&quot;3&quot; unique_id=&quot;10015&quot;&gt;&lt;property id=&quot;20148&quot; value=&quot;5&quot;/&gt;&lt;property id=&quot;20300&quot; value=&quot;Slide 13 - &amp;quot;Theoretical Yield&amp;quot;&quot;/&gt;&lt;property id=&quot;20307&quot; value=&quot;370&quot;/&gt;&lt;/object&gt;&lt;object type=&quot;3&quot; unique_id=&quot;10016&quot;&gt;&lt;property id=&quot;20148&quot; value=&quot;5&quot;/&gt;&lt;property id=&quot;20300&quot; value=&quot;Slide 14 - &amp;quot;In a Chemical Reaction&amp;quot;&quot;/&gt;&lt;property id=&quot;20307&quot; value=&quot;371&quot;/&gt;&lt;/object&gt;&lt;object type=&quot;3&quot; unique_id=&quot;10017&quot;&gt;&lt;property id=&quot;20148&quot; value=&quot;5&quot;/&gt;&lt;property id=&quot;20300&quot; value=&quot;Slide 15 - &amp;quot;More Making Pizzas&amp;quot;&quot;/&gt;&lt;property id=&quot;20307&quot; value=&quot;372&quot;/&gt;&lt;/object&gt;&lt;object type=&quot;3&quot; unique_id=&quot;10018&quot;&gt;&lt;property id=&quot;20148&quot; value=&quot;5&quot;/&gt;&lt;property id=&quot;20300&quot; value=&quot;Slide 16 - &amp;quot;Summarizing Limiting Reactant and Yield&amp;quot;&quot;/&gt;&lt;property id=&quot;20307&quot; value=&quot;373&quot;/&gt;&lt;/object&gt;&lt;object type=&quot;3&quot; unique_id=&quot;10019&quot;&gt;&lt;property id=&quot;20148&quot; value=&quot;5&quot;/&gt;&lt;property id=&quot;20300&quot; value=&quot;Slide 17 - &amp;quot;Summarizing Limiting Reactant and Yield&amp;quot;&quot;/&gt;&lt;property id=&quot;20307&quot; value=&quot;374&quot;/&gt;&lt;/object&gt;&lt;object type=&quot;3&quot; unique_id=&quot;10020&quot;&gt;&lt;property id=&quot;20148&quot; value=&quot;5&quot;/&gt;&lt;property id=&quot;20300&quot; value=&quot;Slide 18 - &amp;quot;Apply These Concepts to a Chemical Reaction&amp;quot;&quot;/&gt;&lt;property id=&quot;20307&quot; value=&quot;375&quot;/&gt;&lt;/object&gt;&lt;object type=&quot;3&quot; unique_id=&quot;10021&quot;&gt;&lt;property id=&quot;20148&quot; value=&quot;5&quot;/&gt;&lt;property id=&quot;20300&quot; value=&quot;Slide 19 - &amp;quot;Combustion of Methane&amp;quot;&quot;/&gt;&lt;property id=&quot;20307&quot; value=&quot;376&quot;/&gt;&lt;/object&gt;&lt;object type=&quot;3&quot; unique_id=&quot;10022&quot;&gt;&lt;property id=&quot;20148&quot; value=&quot;5&quot;/&gt;&lt;property id=&quot;20300&quot; value=&quot;Slide 20 - &amp;quot;Combustion of Methane&amp;quot;&quot;/&gt;&lt;property id=&quot;20307&quot; value=&quot;377&quot;/&gt;&lt;/object&gt;&lt;object type=&quot;3&quot; unique_id=&quot;10025&quot;&gt;&lt;property id=&quot;20148&quot; value=&quot;5&quot;/&gt;&lt;property id=&quot;20300&quot; value=&quot;Slide 21 - &amp;quot;Solution Concentration and Solution Stoichiometry&amp;quot;&quot;/&gt;&lt;property id=&quot;20307&quot; value=&quot;385&quot;/&gt;&lt;/object&gt;&lt;object type=&quot;3&quot; unique_id=&quot;10026&quot;&gt;&lt;property id=&quot;20148&quot; value=&quot;5&quot;/&gt;&lt;property id=&quot;20300&quot; value=&quot;Slide 22 - &amp;quot;Solution Concentration&amp;quot;&quot;/&gt;&lt;property id=&quot;20307&quot; value=&quot;386&quot;/&gt;&lt;/object&gt;&lt;object type=&quot;3&quot; unique_id=&quot;10027&quot;&gt;&lt;property id=&quot;20148&quot; value=&quot;5&quot;/&gt;&lt;property id=&quot;20300&quot; value=&quot;Slide 23 - &amp;quot;Solution Concentration&amp;quot;&quot;/&gt;&lt;property id=&quot;20307&quot; value=&quot;388&quot;/&gt;&lt;/object&gt;&lt;object type=&quot;3&quot; unique_id=&quot;10028&quot;&gt;&lt;property id=&quot;20148&quot; value=&quot;5&quot;/&gt;&lt;property id=&quot;20300&quot; value=&quot;Slide 24 - &amp;quot;Solution Concentration: Molarity&amp;quot;&quot;/&gt;&lt;property id=&quot;20307&quot; value=&quot;387&quot;/&gt;&lt;/object&gt;&lt;object type=&quot;3&quot; unique_id=&quot;10029&quot;&gt;&lt;property id=&quot;20148&quot; value=&quot;5&quot;/&gt;&lt;property id=&quot;20300&quot; value=&quot;Slide 25 - &amp;quot;Preparing 1 L of a 1.00 M NaCl Solution&amp;quot;&quot;/&gt;&lt;property id=&quot;20307&quot; value=&quot;389&quot;/&gt;&lt;/object&gt;&lt;object type=&quot;3&quot; unique_id=&quot;10030&quot;&gt;&lt;property id=&quot;20148&quot; value=&quot;5&quot;/&gt;&lt;property id=&quot;20300&quot; value=&quot;Slide 26 - &amp;quot;Using Molarity in Calculations&amp;quot;&quot;/&gt;&lt;property id=&quot;20307&quot; value=&quot;392&quot;/&gt;&lt;/object&gt;&lt;object type=&quot;3&quot; unique_id=&quot;10031&quot;&gt;&lt;property id=&quot;20148&quot; value=&quot;5&quot;/&gt;&lt;property id=&quot;20300&quot; value=&quot;Slide 27 - &amp;quot;Solution Dilution&amp;quot;&quot;/&gt;&lt;property id=&quot;20307&quot; value=&quot;395&quot;/&gt;&lt;/object&gt;&lt;object type=&quot;3&quot; unique_id=&quot;10032&quot;&gt;&lt;property id=&quot;20148&quot; value=&quot;5&quot;/&gt;&lt;property id=&quot;20300&quot; value=&quot;Slide 28 - &amp;quot;Preparing 3.00 L of 0.500 M CaCl2 from a 10.0 M Stock Solution&amp;quot;&quot;/&gt;&lt;property id=&quot;20307&quot; value=&quot;396&quot;/&gt;&lt;/object&gt;&lt;object type=&quot;3&quot; unique_id=&quot;10033&quot;&gt;&lt;property id=&quot;20148&quot; value=&quot;5&quot;/&gt;&lt;property id=&quot;20300&quot; value=&quot;Slide 29 - &amp;quot;Solution Stoichiometry&amp;quot;&quot;/&gt;&lt;property id=&quot;20307&quot; value=&quot;399&quot;/&gt;&lt;/object&gt;&lt;object type=&quot;3&quot; unique_id=&quot;10034&quot;&gt;&lt;property id=&quot;20148&quot; value=&quot;5&quot;/&gt;&lt;property id=&quot;20300&quot; value=&quot;Slide 30 - &amp;quot;Types of Aqueous Solutions and Solubility&amp;quot;&quot;/&gt;&lt;property id=&quot;20307&quot; value=&quot;402&quot;/&gt;&lt;/object&gt;&lt;object type=&quot;3&quot; unique_id=&quot;10035&quot;&gt;&lt;property id=&quot;20148&quot; value=&quot;5&quot;/&gt;&lt;property id=&quot;20300&quot; value=&quot;Slide 31 - &amp;quot;What Happens When a Solute Dissolves?&amp;quot;&quot;/&gt;&lt;property id=&quot;20307&quot; value=&quot;403&quot;/&gt;&lt;/object&gt;&lt;object type=&quot;3&quot; unique_id=&quot;10036&quot;&gt;&lt;property id=&quot;20148&quot; value=&quot;5&quot;/&gt;&lt;property id=&quot;20300&quot; value=&quot;Slide 32 - &amp;quot;Charge Distribution in a Water Molecule&amp;quot;&quot;/&gt;&lt;property id=&quot;20307&quot; value=&quot;404&quot;/&gt;&lt;/object&gt;&lt;object type=&quot;3&quot; unique_id=&quot;10037&quot;&gt;&lt;property id=&quot;20148&quot; value=&quot;5&quot;/&gt;&lt;property id=&quot;20300&quot; value=&quot;Slide 33 - &amp;quot;Solute and Solvent Interactions in a Sodium Chloride Solution&amp;quot;&quot;/&gt;&lt;property id=&quot;20307&quot; value=&quot;405&quot;/&gt;&lt;/object&gt;&lt;object type=&quot;3&quot; unique_id=&quot;10038&quot;&gt;&lt;property id=&quot;20148&quot; value=&quot;5&quot;/&gt;&lt;property id=&quot;20300&quot; value=&quot;Slide 34 - &amp;quot;Sodium Chloride Dissolving in Water&amp;quot;&quot;/&gt;&lt;property id=&quot;20307&quot; value=&quot;407&quot;/&gt;&lt;/object&gt;&lt;object type=&quot;3&quot; unique_id=&quot;10039&quot;&gt;&lt;property id=&quot;20148&quot; value=&quot;5&quot;/&gt;&lt;property id=&quot;20300&quot; value=&quot;Slide 35 - &amp;quot;Electrolyte and Nonelectrolyte Solutions&amp;quot;&quot;/&gt;&lt;property id=&quot;20307&quot; value=&quot;408&quot;/&gt;&lt;/object&gt;&lt;object type=&quot;3&quot; unique_id=&quot;10040&quot;&gt;&lt;property id=&quot;20148&quot; value=&quot;5&quot;/&gt;&lt;property id=&quot;20300&quot; value=&quot;Slide 36 - &amp;quot;Electrolyte and Nonelectrolyte Solutions&amp;quot;&quot;/&gt;&lt;property id=&quot;20307&quot; value=&quot;409&quot;/&gt;&lt;/object&gt;&lt;object type=&quot;3&quot; unique_id=&quot;10041&quot;&gt;&lt;property id=&quot;20148&quot; value=&quot;5&quot;/&gt;&lt;property id=&quot;20300&quot; value=&quot;Slide 37 - &amp;quot;Salt versus Sugar Dissolved in Water &amp;quot;&quot;/&gt;&lt;property id=&quot;20307&quot; value=&quot;406&quot;/&gt;&lt;/object&gt;&lt;object type=&quot;3&quot; unique_id=&quot;10042&quot;&gt;&lt;property id=&quot;20148&quot; value=&quot;5&quot;/&gt;&lt;property id=&quot;20300&quot; value=&quot;Slide 38 - &amp;quot;Binary Acids&amp;quot;&quot;/&gt;&lt;property id=&quot;20307&quot; value=&quot;410&quot;/&gt;&lt;/object&gt;&lt;object type=&quot;3&quot; unique_id=&quot;10043&quot;&gt;&lt;property id=&quot;20148&quot; value=&quot;5&quot;/&gt;&lt;property id=&quot;20300&quot; value=&quot;Slide 39 - &amp;quot;Strong and Weak Electrolytes&amp;quot;&quot;/&gt;&lt;property id=&quot;20307&quot; value=&quot;411&quot;/&gt;&lt;/object&gt;&lt;object type=&quot;3&quot; unique_id=&quot;10044&quot;&gt;&lt;property id=&quot;20148&quot; value=&quot;5&quot;/&gt;&lt;property id=&quot;20300&quot; value=&quot;Slide 40 - &amp;quot;Classes of Dissolved Materials&amp;quot;&quot;/&gt;&lt;property id=&quot;20307&quot; value=&quot;412&quot;/&gt;&lt;/object&gt;&lt;object type=&quot;3&quot; unique_id=&quot;10045&quot;&gt;&lt;property id=&quot;20148&quot; value=&quot;5&quot;/&gt;&lt;property id=&quot;20300&quot; value=&quot;Slide 41 - &amp;quot;Dissociation and Ionization&amp;quot;&quot;/&gt;&lt;property id=&quot;20307&quot; value=&quot;414&quot;/&gt;&lt;/object&gt;&lt;object type=&quot;3&quot; unique_id=&quot;10046&quot;&gt;&lt;property id=&quot;20148&quot; value=&quot;5&quot;/&gt;&lt;property id=&quot;20300&quot; value=&quot;Slide 42 - &amp;quot;The Solubility of Ionic Compounds&amp;quot;&quot;/&gt;&lt;property id=&quot;20307&quot; value=&quot;413&quot;/&gt;&lt;/object&gt;&lt;object type=&quot;3&quot; unique_id=&quot;10047&quot;&gt;&lt;property id=&quot;20148&quot; value=&quot;5&quot;/&gt;&lt;property id=&quot;20300&quot; value=&quot;Slide 43 - &amp;quot;Solubility of Salts&amp;quot;&quot;/&gt;&lt;property id=&quot;20307&quot; value=&quot;417&quot;/&gt;&lt;/object&gt;&lt;object type=&quot;3&quot; unique_id=&quot;10048&quot;&gt;&lt;property id=&quot;20148&quot; value=&quot;5&quot;/&gt;&lt;property id=&quot;20300&quot; value=&quot;Slide 44 - &amp;quot;When Will a Salt Dissolve?&amp;quot;&quot;/&gt;&lt;property id=&quot;20307&quot; value=&quot;415&quot;/&gt;&lt;/object&gt;&lt;object type=&quot;3&quot; unique_id=&quot;10049&quot;&gt;&lt;property id=&quot;20148&quot; value=&quot;5&quot;/&gt;&lt;property id=&quot;20300&quot; value=&quot;Slide 45 - &amp;quot;Solubility Rules&amp;quot;&quot;/&gt;&lt;property id=&quot;20307&quot; value=&quot;416&quot;/&gt;&lt;/object&gt;&lt;object type=&quot;3&quot; unique_id=&quot;10050&quot;&gt;&lt;property id=&quot;20148&quot; value=&quot;5&quot;/&gt;&lt;property id=&quot;20300&quot; value=&quot;Slide 46 - &amp;quot;Precipitation Reactions&amp;quot;&quot;/&gt;&lt;property id=&quot;20307&quot; value=&quot;418&quot;/&gt;&lt;/object&gt;&lt;object type=&quot;3&quot; unique_id=&quot;10051&quot;&gt;&lt;property id=&quot;20148&quot; value=&quot;5&quot;/&gt;&lt;property id=&quot;20300&quot; value=&quot;Slide 47 - &amp;quot;Precipitation of Lead(II) Iodide&amp;quot;&quot;/&gt;&lt;property id=&quot;20307&quot; value=&quot;420&quot;/&gt;&lt;/object&gt;&lt;object type=&quot;3&quot; unique_id=&quot;10052&quot;&gt;&lt;property id=&quot;20148&quot; value=&quot;5&quot;/&gt;&lt;property id=&quot;20300&quot; value=&quot;Slide 48 - &amp;quot;No Precipitation Means No Reaction&amp;quot;&quot;/&gt;&lt;property id=&quot;20307&quot; value=&quot;422&quot;/&gt;&lt;/object&gt;&lt;object type=&quot;3&quot; unique_id=&quot;10053&quot;&gt;&lt;property id=&quot;20148&quot; value=&quot;5&quot;/&gt;&lt;property id=&quot;20300&quot; value=&quot;Slide 49 - &amp;quot; Predicting Precipitation Reactions&amp;quot;&quot;/&gt;&lt;property id=&quot;20307&quot; value=&quot;421&quot;/&gt;&lt;/object&gt;&lt;object type=&quot;3&quot; unique_id=&quot;10054&quot;&gt;&lt;property id=&quot;20148&quot; value=&quot;5&quot;/&gt;&lt;property id=&quot;20300&quot; value=&quot;Slide 50 - &amp;quot;Predicting Precipitation Reactions&amp;quot;&quot;/&gt;&lt;property id=&quot;20307&quot; value=&quot;423&quot;/&gt;&lt;/object&gt;&lt;object type=&quot;3&quot; unique_id=&quot;10055&quot;&gt;&lt;property id=&quot;20148&quot; value=&quot;5&quot;/&gt;&lt;property id=&quot;20300&quot; value=&quot;Slide 51 - &amp;quot;Predicting Precipitation Reactions&amp;quot;&quot;/&gt;&lt;property id=&quot;20307&quot; value=&quot;424&quot;/&gt;&lt;/object&gt;&lt;object type=&quot;3&quot; unique_id=&quot;10056&quot;&gt;&lt;property id=&quot;20148&quot; value=&quot;5&quot;/&gt;&lt;property id=&quot;20300&quot; value=&quot;Slide 52 - &amp;quot;Representing Aqueous Reactions&amp;quot;&quot;/&gt;&lt;property id=&quot;20307&quot; value=&quot;429&quot;/&gt;&lt;/object&gt;&lt;object type=&quot;3&quot; unique_id=&quot;10057&quot;&gt;&lt;property id=&quot;20148&quot; value=&quot;5&quot;/&gt;&lt;property id=&quot;20300&quot; value=&quot;Slide 53 - &amp;quot;Ionic Equation&amp;quot;&quot;/&gt;&lt;property id=&quot;20307&quot; value=&quot;430&quot;/&gt;&lt;/object&gt;&lt;object type=&quot;3&quot; unique_id=&quot;10058&quot;&gt;&lt;property id=&quot;20148&quot; value=&quot;5&quot;/&gt;&lt;property id=&quot;20300&quot; value=&quot;Slide 54 - &amp;quot;Ionic Equation&amp;quot;&quot;/&gt;&lt;property id=&quot;20307&quot; value=&quot;431&quot;/&gt;&lt;/object&gt;&lt;object type=&quot;3&quot; unique_id=&quot;10059&quot;&gt;&lt;property id=&quot;20148&quot; value=&quot;5&quot;/&gt;&lt;property id=&quot;20300&quot; value=&quot;Slide 55 - &amp;quot;Net Ionic Equation&amp;quot;&quot;/&gt;&lt;property id=&quot;20307&quot; value=&quot;432&quot;/&gt;&lt;/object&gt;&lt;object type=&quot;3&quot; unique_id=&quot;10060&quot;&gt;&lt;property id=&quot;20148&quot; value=&quot;5&quot;/&gt;&lt;property id=&quot;20300&quot; value=&quot;Slide 56 - &amp;quot;Examples&amp;quot;&quot;/&gt;&lt;property id=&quot;20307&quot; value=&quot;433&quot;/&gt;&lt;/object&gt;&lt;object type=&quot;3&quot; unique_id=&quot;10061&quot;&gt;&lt;property id=&quot;20148&quot; value=&quot;5&quot;/&gt;&lt;property id=&quot;20300&quot; value=&quot;Slide 57 - &amp;quot;Acid–Base and Gas-Evolution Reactions&amp;quot;&quot;/&gt;&lt;property id=&quot;20307&quot; value=&quot;435&quot;/&gt;&lt;/object&gt;&lt;object type=&quot;3&quot; unique_id=&quot;10062&quot;&gt;&lt;property id=&quot;20148&quot; value=&quot;5&quot;/&gt;&lt;property id=&quot;20300&quot; value=&quot;Slide 58 - &amp;quot;Acid–Base and Gas-Evolution Reactions&amp;quot;&quot;/&gt;&lt;property id=&quot;20307&quot; value=&quot;436&quot;/&gt;&lt;/object&gt;&lt;object type=&quot;3&quot; unique_id=&quot;10063&quot;&gt;&lt;property id=&quot;20148&quot; value=&quot;5&quot;/&gt;&lt;property id=&quot;20300&quot; value=&quot;Slide 59 - &amp;quot;Acid–Base Reactions&amp;quot;&quot;/&gt;&lt;property id=&quot;20307&quot; value=&quot;437&quot;/&gt;&lt;/object&gt;&lt;object type=&quot;3&quot; unique_id=&quot;10064&quot;&gt;&lt;property id=&quot;20148&quot; value=&quot;5&quot;/&gt;&lt;property id=&quot;20300&quot; value=&quot;Slide 60 - &amp;quot;Acid–Base Reactions&amp;quot;&quot;/&gt;&lt;property id=&quot;20307&quot; value=&quot;438&quot;/&gt;&lt;/object&gt;&lt;object type=&quot;3&quot; unique_id=&quot;10065&quot;&gt;&lt;property id=&quot;20148&quot; value=&quot;5&quot;/&gt;&lt;property id=&quot;20300&quot; value=&quot;Slide 61 - &amp;quot;Acids and Bases in Solution&amp;quot;&quot;/&gt;&lt;property id=&quot;20307&quot; value=&quot;439&quot;/&gt;&lt;/object&gt;&lt;object type=&quot;3&quot; unique_id=&quot;10066&quot;&gt;&lt;property id=&quot;20148&quot; value=&quot;5&quot;/&gt;&lt;property id=&quot;20300&quot; value=&quot;Slide 62 - &amp;quot;Acid–Base Reaction&amp;quot;&quot;/&gt;&lt;property id=&quot;20307&quot; value=&quot;441&quot;/&gt;&lt;/object&gt;&lt;object type=&quot;3&quot; unique_id=&quot;10067&quot;&gt;&lt;property id=&quot;20148&quot; value=&quot;5&quot;/&gt;&lt;property id=&quot;20300&quot; value=&quot;Slide 63 - &amp;quot;Some Common Acids and Bases&amp;quot;&quot;/&gt;&lt;property id=&quot;20307&quot; value=&quot;440&quot;/&gt;&lt;/object&gt;&lt;object type=&quot;3&quot; unique_id=&quot;10068&quot;&gt;&lt;property id=&quot;20148&quot; value=&quot;5&quot;/&gt;&lt;property id=&quot;20300&quot; value=&quot;Slide 64 - &amp;quot;Predict the Product of the Reactions&amp;quot;&quot;/&gt;&lt;property id=&quot;20307&quot; value=&quot;446&quot;/&gt;&lt;/object&gt;&lt;object type=&quot;3&quot; unique_id=&quot;10069&quot;&gt;&lt;property id=&quot;20148&quot; value=&quot;5&quot;/&gt;&lt;property id=&quot;20300&quot; value=&quot;Slide 65 - &amp;quot;Acid–Base Titrations&amp;quot;&quot;/&gt;&lt;property id=&quot;20307&quot; value=&quot;445&quot;/&gt;&lt;/object&gt;&lt;object type=&quot;3&quot; unique_id=&quot;10070&quot;&gt;&lt;property id=&quot;20148&quot; value=&quot;5&quot;/&gt;&lt;property id=&quot;20300&quot; value=&quot;Slide 66 - &amp;quot;Acid–Base Titrations&amp;quot;&quot;/&gt;&lt;property id=&quot;20307&quot; value=&quot;447&quot;/&gt;&lt;/object&gt;&lt;object type=&quot;3&quot; unique_id=&quot;10071&quot;&gt;&lt;property id=&quot;20148&quot; value=&quot;5&quot;/&gt;&lt;property id=&quot;20300&quot; value=&quot;Slide 67 - &amp;quot;Acid–Base Titration&amp;quot;&quot;/&gt;&lt;property id=&quot;20307&quot; value=&quot;448&quot;/&gt;&lt;/object&gt;&lt;object type=&quot;3&quot; unique_id=&quot;10072&quot;&gt;&lt;property id=&quot;20148&quot; value=&quot;5&quot;/&gt;&lt;property id=&quot;20300&quot; value=&quot;Slide 68 - &amp;quot;Titration&amp;quot;&quot;/&gt;&lt;property id=&quot;20307&quot; value=&quot;449&quot;/&gt;&lt;/object&gt;&lt;object type=&quot;3&quot; unique_id=&quot;10073&quot;&gt;&lt;property id=&quot;20148&quot; value=&quot;5&quot;/&gt;&lt;property id=&quot;20300&quot; value=&quot;Slide 69 - &amp;quot;Gas-Evolving Reactions&amp;quot;&quot;/&gt;&lt;property id=&quot;20307&quot; value=&quot;452&quot;/&gt;&lt;/object&gt;&lt;object type=&quot;3&quot; unique_id=&quot;10074&quot;&gt;&lt;property id=&quot;20148&quot; value=&quot;5&quot;/&gt;&lt;property id=&quot;20300&quot; value=&quot;Slide 70 - &amp;quot;Gas-Evolution Reaction&amp;quot;&quot;/&gt;&lt;property id=&quot;20307&quot; value=&quot;453&quot;/&gt;&lt;/object&gt;&lt;object type=&quot;3&quot; unique_id=&quot;10075&quot;&gt;&lt;property id=&quot;20148&quot; value=&quot;5&quot;/&gt;&lt;property id=&quot;20300&quot; value=&quot;Slide 71 - &amp;quot;Types of Compounds That Undergo Gas-Evolution Reactions&amp;quot;&quot;/&gt;&lt;property id=&quot;20307&quot; value=&quot;454&quot;/&gt;&lt;/object&gt;&lt;object type=&quot;3&quot; unique_id=&quot;10076&quot;&gt;&lt;property id=&quot;20148&quot; value=&quot;5&quot;/&gt;&lt;property id=&quot;20300&quot; value=&quot;Slide 72 - &amp;quot;Oxidation–Reduction Reactions&amp;quot;&quot;/&gt;&lt;property id=&quot;20307&quot; value=&quot;457&quot;/&gt;&lt;/object&gt;&lt;object type=&quot;3&quot; unique_id=&quot;10077&quot;&gt;&lt;property id=&quot;20148&quot; value=&quot;5&quot;/&gt;&lt;property id=&quot;20300&quot; value=&quot;Slide 73 - &amp;quot;Combustion as Redox&amp;quot;&quot;/&gt;&lt;property id=&quot;20307&quot; value=&quot;458&quot;/&gt;&lt;/object&gt;&lt;object type=&quot;3&quot; unique_id=&quot;10078&quot;&gt;&lt;property id=&quot;20148&quot; value=&quot;5&quot;/&gt;&lt;property id=&quot;20300&quot; value=&quot;Slide 74 - &amp;quot;Redox without Combustion&amp;quot;&quot;/&gt;&lt;property id=&quot;20307&quot; value=&quot;459&quot;/&gt;&lt;/object&gt;&lt;object type=&quot;3&quot; unique_id=&quot;10079&quot;&gt;&lt;property id=&quot;20148&quot; value=&quot;5&quot;/&gt;&lt;property id=&quot;20300&quot; value=&quot;Slide 75 - &amp;quot;Reactions of Metals with Nonmetals&amp;quot;&quot;/&gt;&lt;property id=&quot;20307&quot; value=&quot;460&quot;/&gt;&lt;/object&gt;&lt;object type=&quot;3&quot; unique_id=&quot;10080&quot;&gt;&lt;property id=&quot;20148&quot; value=&quot;5&quot;/&gt;&lt;property id=&quot;20300&quot; value=&quot;Slide 76 - &amp;quot;Redox Reaction&amp;quot;&quot;/&gt;&lt;property id=&quot;20307&quot; value=&quot;461&quot;/&gt;&lt;/object&gt;&lt;object type=&quot;3&quot; unique_id=&quot;10081&quot;&gt;&lt;property id=&quot;20148&quot; value=&quot;5&quot;/&gt;&lt;property id=&quot;20300&quot; value=&quot;Slide 77 - &amp;quot;Oxidation and Reduction&amp;quot;&quot;/&gt;&lt;property id=&quot;20307&quot; value=&quot;462&quot;/&gt;&lt;/object&gt;&lt;object type=&quot;3&quot; unique_id=&quot;10082&quot;&gt;&lt;property id=&quot;20148&quot; value=&quot;5&quot;/&gt;&lt;property id=&quot;20300&quot; value=&quot;Slide 78 - &amp;quot;Oxidation States&amp;quot;&quot;/&gt;&lt;property id=&quot;20307&quot; value=&quot;463&quot;/&gt;&lt;/object&gt;&lt;object type=&quot;3&quot; unique_id=&quot;10083&quot;&gt;&lt;property id=&quot;20148&quot; value=&quot;5&quot;/&gt;&lt;property id=&quot;20300&quot; value=&quot;Slide 79 - &amp;quot;Rules for Assigning Oxidation States&amp;quot;&quot;/&gt;&lt;property id=&quot;20307&quot; value=&quot;464&quot;/&gt;&lt;/object&gt;&lt;object type=&quot;3&quot; unique_id=&quot;10084&quot;&gt;&lt;property id=&quot;20148&quot; value=&quot;5&quot;/&gt;&lt;property id=&quot;20300&quot; value=&quot;Slide 80 - &amp;quot;Rules for Assigning Oxidation States&amp;quot;&quot;/&gt;&lt;property id=&quot;20307&quot; value=&quot;465&quot;/&gt;&lt;/object&gt;&lt;object type=&quot;3&quot; unique_id=&quot;10085&quot;&gt;&lt;property id=&quot;20148&quot; value=&quot;5&quot;/&gt;&lt;property id=&quot;20300&quot; value=&quot;Slide 81 - &amp;quot;Rules for Assigning Oxidation States&amp;quot;&quot;/&gt;&lt;property id=&quot;20307&quot; value=&quot;466&quot;/&gt;&lt;/object&gt;&lt;object type=&quot;3&quot; unique_id=&quot;10086&quot;&gt;&lt;property id=&quot;20148&quot; value=&quot;5&quot;/&gt;&lt;property id=&quot;20300&quot; value=&quot;Slide 82 - &amp;quot;Identifying Redox Reactions  &amp;quot;&quot;/&gt;&lt;property id=&quot;20307&quot; value=&quot;467&quot;/&gt;&lt;/object&gt;&lt;object type=&quot;3&quot; unique_id=&quot;10087&quot;&gt;&lt;property id=&quot;20148&quot; value=&quot;5&quot;/&gt;&lt;property id=&quot;20300&quot; value=&quot;Slide 83 - &amp;quot;Redox Reactions&amp;quot;&quot;/&gt;&lt;property id=&quot;20307&quot; value=&quot;470&quot;/&gt;&lt;/object&gt;&lt;object type=&quot;3&quot; unique_id=&quot;10088&quot;&gt;&lt;property id=&quot;20148&quot; value=&quot;5&quot;/&gt;&lt;property id=&quot;20300&quot; value=&quot;Slide 84 - &amp;quot;Combustion Reactions&amp;quot;&quot;/&gt;&lt;property id=&quot;20307&quot; value=&quot;472&quot;/&gt;&lt;/object&gt;&lt;object type=&quot;3&quot; unique_id=&quot;10089&quot;&gt;&lt;property id=&quot;20148&quot; value=&quot;5&quot;/&gt;&lt;property id=&quot;20300&quot; value=&quot;Slide 85 - &amp;quot;Combustion&amp;quot;&quot;/&gt;&lt;property id=&quot;20307&quot; value=&quot;473&quot;/&gt;&lt;/object&gt;&lt;/object&gt;&lt;object type=&quot;8&quot; unique_id=&quot;1017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10011</TotalTime>
  <Words>3339</Words>
  <Application>Microsoft Macintosh PowerPoint</Application>
  <PresentationFormat>On-screen Show (4:3)</PresentationFormat>
  <Paragraphs>476</Paragraphs>
  <Slides>90</Slides>
  <Notes>89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HA5Lect_template</vt:lpstr>
      <vt:lpstr>PowerPoint Presentation</vt:lpstr>
      <vt:lpstr>How Many Different Substances Exist? </vt:lpstr>
      <vt:lpstr>Hydrogen, Oxygen, and Water</vt:lpstr>
      <vt:lpstr>Hydrogen, Oxygen, and Water</vt:lpstr>
      <vt:lpstr>Mixtures and Compounds</vt:lpstr>
      <vt:lpstr>Definite Proportion</vt:lpstr>
      <vt:lpstr>Definite Proportion</vt:lpstr>
      <vt:lpstr>Chemical Bonds</vt:lpstr>
      <vt:lpstr>Ionic Bonds</vt:lpstr>
      <vt:lpstr>Ionic Compounds in Solid Phase</vt:lpstr>
      <vt:lpstr>The Formation of Ionic Compounds</vt:lpstr>
      <vt:lpstr>Covalent Bonds</vt:lpstr>
      <vt:lpstr>Representing Compounds: Chemical Formulas and Molecular Models</vt:lpstr>
      <vt:lpstr>Types of Chemical Formulas</vt:lpstr>
      <vt:lpstr>Types of Chemical Formulas</vt:lpstr>
      <vt:lpstr>Types of Chemical Formulas</vt:lpstr>
      <vt:lpstr>Types of Chemical Formulas</vt:lpstr>
      <vt:lpstr>Molecular Models</vt:lpstr>
      <vt:lpstr>Molecular Models</vt:lpstr>
      <vt:lpstr>Ways of Representing a Compound</vt:lpstr>
      <vt:lpstr>An Atomic-Level View of Elements and Compounds</vt:lpstr>
      <vt:lpstr>View of Elements and Compounds </vt:lpstr>
      <vt:lpstr>Molecular Elements</vt:lpstr>
      <vt:lpstr>Molecular Compounds</vt:lpstr>
      <vt:lpstr>Ionic Compounds</vt:lpstr>
      <vt:lpstr>Molecular and Ionic Compounds</vt:lpstr>
      <vt:lpstr>Polyatomic Ions</vt:lpstr>
      <vt:lpstr>Ionic Compounds: Formulas and Names</vt:lpstr>
      <vt:lpstr>Ionic Compounds: Formulas and Names</vt:lpstr>
      <vt:lpstr>Naming Ionic Compounds</vt:lpstr>
      <vt:lpstr>Naming Type I Ionic Compounds</vt:lpstr>
      <vt:lpstr>Metals Whose Charge Are Invariant from  One Compound to Another</vt:lpstr>
      <vt:lpstr> </vt:lpstr>
      <vt:lpstr>Naming Binary Ionic Compounds of Type I Cations</vt:lpstr>
      <vt:lpstr>Examples: Type I Binary Ionic Compounds</vt:lpstr>
      <vt:lpstr>Naming Type II Ionic Compounds</vt:lpstr>
      <vt:lpstr>Type II Ionic Compounds</vt:lpstr>
      <vt:lpstr>Naming Type II Binary Ionic Compounds</vt:lpstr>
      <vt:lpstr>Naming Type II Binary Ionic Compounds</vt:lpstr>
      <vt:lpstr> </vt:lpstr>
      <vt:lpstr>Example: Type II Binary Ionic Compounds</vt:lpstr>
      <vt:lpstr>Naming Ionic Compounds Containing Polyatomic Ions</vt:lpstr>
      <vt:lpstr> </vt:lpstr>
      <vt:lpstr>Oxyanions</vt:lpstr>
      <vt:lpstr>Oxyanions</vt:lpstr>
      <vt:lpstr>Hydrated Ionic Compounds</vt:lpstr>
      <vt:lpstr>Common Hydrate Prefixes</vt:lpstr>
      <vt:lpstr>Molecular Compounds: Formulas and Names</vt:lpstr>
      <vt:lpstr>Molecular Compounds: Formulas and Names</vt:lpstr>
      <vt:lpstr>Binary Molecular Compounds</vt:lpstr>
      <vt:lpstr>Acids</vt:lpstr>
      <vt:lpstr>Acids</vt:lpstr>
      <vt:lpstr>Acids</vt:lpstr>
      <vt:lpstr>Naming Binary Acids</vt:lpstr>
      <vt:lpstr>Naming Oxyacids</vt:lpstr>
      <vt:lpstr>Practice: Name the Acid</vt:lpstr>
      <vt:lpstr>Practice: Name the Acid</vt:lpstr>
      <vt:lpstr>Writing Formulas for Acids</vt:lpstr>
      <vt:lpstr>Acid Rain</vt:lpstr>
      <vt:lpstr>Inorganic Nomenclature Flow Chart</vt:lpstr>
      <vt:lpstr>Formula Mass</vt:lpstr>
      <vt:lpstr>Molar Mass of Compounds</vt:lpstr>
      <vt:lpstr>Molar Mass of Compounds</vt:lpstr>
      <vt:lpstr>Using Molar Mass to Count Molecules by Weighing</vt:lpstr>
      <vt:lpstr>Composition of Compounds</vt:lpstr>
      <vt:lpstr>Composition of Compounds</vt:lpstr>
      <vt:lpstr>Conversion Factors from Chemical Formulas</vt:lpstr>
      <vt:lpstr>Determining a Chemical Formula from Experimental Data</vt:lpstr>
      <vt:lpstr>Finding an Empirical Formula</vt:lpstr>
      <vt:lpstr>Finding an Empirical Formula (continued)</vt:lpstr>
      <vt:lpstr>Molecular Formulas for Compounds</vt:lpstr>
      <vt:lpstr>Combustion Analysis</vt:lpstr>
      <vt:lpstr>Combustion Analysis</vt:lpstr>
      <vt:lpstr>Chemical Reactions</vt:lpstr>
      <vt:lpstr>Chemical Equations</vt:lpstr>
      <vt:lpstr>PowerPoint Presentation</vt:lpstr>
      <vt:lpstr>Combustion of Methane</vt:lpstr>
      <vt:lpstr>Combustion of Methane</vt:lpstr>
      <vt:lpstr>Combustion of Methane: Balanced</vt:lpstr>
      <vt:lpstr>Organic Compounds</vt:lpstr>
      <vt:lpstr>Modern Organic Compounds</vt:lpstr>
      <vt:lpstr>Carbon Bonding</vt:lpstr>
      <vt:lpstr>Carbon Bonding</vt:lpstr>
      <vt:lpstr>Hydrocarbons</vt:lpstr>
      <vt:lpstr>Hydrocarbons</vt:lpstr>
      <vt:lpstr>Naming of Hydrocarbons</vt:lpstr>
      <vt:lpstr> </vt:lpstr>
      <vt:lpstr>Functionalized Hydrocarbons</vt:lpstr>
      <vt:lpstr>Functionalized Hydrocarbons</vt:lpstr>
      <vt:lpstr> 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Victoria Russell</cp:lastModifiedBy>
  <cp:revision>485</cp:revision>
  <dcterms:created xsi:type="dcterms:W3CDTF">2007-09-26T05:29:17Z</dcterms:created>
  <dcterms:modified xsi:type="dcterms:W3CDTF">2015-12-09T13:44:23Z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