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91"/>
  </p:notesMasterIdLst>
  <p:handoutMasterIdLst>
    <p:handoutMasterId r:id="rId92"/>
  </p:handoutMasterIdLst>
  <p:sldIdLst>
    <p:sldId id="256" r:id="rId2"/>
    <p:sldId id="259" r:id="rId3"/>
    <p:sldId id="260" r:id="rId4"/>
    <p:sldId id="262" r:id="rId5"/>
    <p:sldId id="263" r:id="rId6"/>
    <p:sldId id="264" r:id="rId7"/>
    <p:sldId id="265" r:id="rId8"/>
    <p:sldId id="266" r:id="rId9"/>
    <p:sldId id="268" r:id="rId10"/>
    <p:sldId id="269" r:id="rId11"/>
    <p:sldId id="270" r:id="rId12"/>
    <p:sldId id="271" r:id="rId13"/>
    <p:sldId id="369" r:id="rId14"/>
    <p:sldId id="273" r:id="rId15"/>
    <p:sldId id="272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367" r:id="rId24"/>
    <p:sldId id="282" r:id="rId25"/>
    <p:sldId id="283" r:id="rId26"/>
    <p:sldId id="285" r:id="rId27"/>
    <p:sldId id="289" r:id="rId28"/>
    <p:sldId id="370" r:id="rId29"/>
    <p:sldId id="291" r:id="rId30"/>
    <p:sldId id="371" r:id="rId31"/>
    <p:sldId id="372" r:id="rId32"/>
    <p:sldId id="298" r:id="rId33"/>
    <p:sldId id="299" r:id="rId34"/>
    <p:sldId id="300" r:id="rId35"/>
    <p:sldId id="301" r:id="rId36"/>
    <p:sldId id="302" r:id="rId37"/>
    <p:sldId id="303" r:id="rId38"/>
    <p:sldId id="305" r:id="rId39"/>
    <p:sldId id="306" r:id="rId40"/>
    <p:sldId id="307" r:id="rId41"/>
    <p:sldId id="308" r:id="rId42"/>
    <p:sldId id="374" r:id="rId43"/>
    <p:sldId id="309" r:id="rId44"/>
    <p:sldId id="375" r:id="rId45"/>
    <p:sldId id="310" r:id="rId46"/>
    <p:sldId id="311" r:id="rId47"/>
    <p:sldId id="312" r:id="rId48"/>
    <p:sldId id="313" r:id="rId49"/>
    <p:sldId id="376" r:id="rId50"/>
    <p:sldId id="315" r:id="rId51"/>
    <p:sldId id="316" r:id="rId52"/>
    <p:sldId id="319" r:id="rId53"/>
    <p:sldId id="320" r:id="rId54"/>
    <p:sldId id="321" r:id="rId55"/>
    <p:sldId id="322" r:id="rId56"/>
    <p:sldId id="326" r:id="rId57"/>
    <p:sldId id="328" r:id="rId58"/>
    <p:sldId id="330" r:id="rId59"/>
    <p:sldId id="378" r:id="rId60"/>
    <p:sldId id="377" r:id="rId61"/>
    <p:sldId id="379" r:id="rId62"/>
    <p:sldId id="331" r:id="rId63"/>
    <p:sldId id="334" r:id="rId64"/>
    <p:sldId id="335" r:id="rId65"/>
    <p:sldId id="336" r:id="rId66"/>
    <p:sldId id="337" r:id="rId67"/>
    <p:sldId id="338" r:id="rId68"/>
    <p:sldId id="381" r:id="rId69"/>
    <p:sldId id="341" r:id="rId70"/>
    <p:sldId id="343" r:id="rId71"/>
    <p:sldId id="344" r:id="rId72"/>
    <p:sldId id="345" r:id="rId73"/>
    <p:sldId id="346" r:id="rId74"/>
    <p:sldId id="347" r:id="rId75"/>
    <p:sldId id="348" r:id="rId76"/>
    <p:sldId id="349" r:id="rId77"/>
    <p:sldId id="350" r:id="rId78"/>
    <p:sldId id="352" r:id="rId79"/>
    <p:sldId id="353" r:id="rId80"/>
    <p:sldId id="356" r:id="rId81"/>
    <p:sldId id="357" r:id="rId82"/>
    <p:sldId id="358" r:id="rId83"/>
    <p:sldId id="382" r:id="rId84"/>
    <p:sldId id="359" r:id="rId85"/>
    <p:sldId id="360" r:id="rId86"/>
    <p:sldId id="362" r:id="rId87"/>
    <p:sldId id="365" r:id="rId88"/>
    <p:sldId id="383" r:id="rId89"/>
    <p:sldId id="366" r:id="rId90"/>
  </p:sldIdLst>
  <p:sldSz cx="9144000" cy="6858000" type="screen4x3"/>
  <p:notesSz cx="6858000" cy="9144000"/>
  <p:custDataLst>
    <p:tags r:id="rId9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8B5D"/>
    <a:srgbClr val="008B3F"/>
    <a:srgbClr val="004080"/>
    <a:srgbClr val="FF0000"/>
    <a:srgbClr val="6666CC"/>
    <a:srgbClr val="3333CC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186" y="-108"/>
      </p:cViewPr>
      <p:guideLst>
        <p:guide orient="horz" pos="2160"/>
        <p:guide orient="horz" pos="4032"/>
        <p:guide pos="28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6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ヒラギノ角ゴ Pro W3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A0A3ED3-2B68-5944-B0A9-9F2BC618408A}" type="datetimeFigureOut">
              <a:rPr lang="en-US"/>
              <a:pPr/>
              <a:t>2/3/2016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ヒラギノ角ゴ Pro W3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C30CF3-5423-E043-A85B-7CE72A0316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178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1D73E6F-325E-1E4E-AB8B-2665F5C328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011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Pearson_Bound_Whit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63" y="6356350"/>
            <a:ext cx="152876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Pearson_Strap_Bound_White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6350"/>
            <a:ext cx="17621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5125" y="3124200"/>
            <a:ext cx="6569075" cy="641350"/>
          </a:xfrm>
          <a:extLst/>
        </p:spPr>
        <p:txBody>
          <a:bodyPr lIns="91440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5" y="3811588"/>
            <a:ext cx="6569075" cy="45720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/>
          <a:p>
            <a:pPr eaLnBrk="1" hangingPunct="1"/>
            <a:r>
              <a:rPr lang="en-GB" sz="1000" dirty="0">
                <a:ea typeface="MS PGothic" charset="0"/>
                <a:cs typeface="MS PGothic" charset="0"/>
              </a:rPr>
              <a:t>© </a:t>
            </a:r>
            <a:r>
              <a:rPr lang="en-GB" sz="1000" dirty="0" smtClean="0">
                <a:ea typeface="MS PGothic" charset="0"/>
                <a:cs typeface="MS PGothic" charset="0"/>
              </a:rPr>
              <a:t>2017 </a:t>
            </a:r>
            <a:r>
              <a:rPr lang="en-GB" sz="1000" dirty="0">
                <a:ea typeface="MS PGothic" charset="0"/>
                <a:cs typeface="MS PGothic" charset="0"/>
              </a:rPr>
              <a:t>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360523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233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28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 userDrawn="1"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/>
          <a:p>
            <a:pPr eaLnBrk="1" hangingPunct="1"/>
            <a:r>
              <a:rPr lang="en-GB" sz="1000">
                <a:ea typeface="MS PGothic" charset="0"/>
                <a:cs typeface="MS PGothic" charset="0"/>
              </a:rPr>
              <a:t>© 2014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981200"/>
            <a:ext cx="4191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191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45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 userDrawn="1"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/>
          <a:p>
            <a:pPr eaLnBrk="1" hangingPunct="1"/>
            <a:r>
              <a:rPr lang="en-GB" sz="1000" dirty="0">
                <a:ea typeface="MS PGothic" charset="0"/>
                <a:cs typeface="MS PGothic" charset="0"/>
              </a:rPr>
              <a:t>© </a:t>
            </a:r>
            <a:r>
              <a:rPr lang="en-GB" sz="1000" dirty="0" smtClean="0">
                <a:ea typeface="MS PGothic" charset="0"/>
                <a:cs typeface="MS PGothic" charset="0"/>
              </a:rPr>
              <a:t>2014 </a:t>
            </a:r>
            <a:r>
              <a:rPr lang="en-GB" sz="1000" dirty="0">
                <a:ea typeface="MS PGothic" charset="0"/>
                <a:cs typeface="MS PGothic" charset="0"/>
              </a:rPr>
              <a:t>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981200"/>
            <a:ext cx="8534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4114800"/>
            <a:ext cx="8534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6064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15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4555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141413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141413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58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8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65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637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607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142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4" y="838200"/>
            <a:ext cx="8626475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 userDrawn="1"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/>
          <a:p>
            <a:pPr eaLnBrk="1" hangingPunct="1"/>
            <a:r>
              <a:rPr lang="en-GB" sz="1000" dirty="0">
                <a:ea typeface="MS PGothic" charset="0"/>
                <a:cs typeface="MS PGothic" charset="0"/>
              </a:rPr>
              <a:t>© </a:t>
            </a:r>
            <a:r>
              <a:rPr lang="en-GB" sz="1000" dirty="0" smtClean="0">
                <a:ea typeface="MS PGothic" charset="0"/>
                <a:cs typeface="MS PGothic" charset="0"/>
              </a:rPr>
              <a:t>2017 </a:t>
            </a:r>
            <a:r>
              <a:rPr lang="en-GB" sz="1000" dirty="0">
                <a:ea typeface="MS PGothic" charset="0"/>
                <a:cs typeface="MS PGothic" charset="0"/>
              </a:rPr>
              <a:t>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5" r:id="rId12"/>
    <p:sldLayoutId id="2147483926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+mj-lt"/>
          <a:ea typeface="ヒラギノ角ゴ Pro W3" charset="0"/>
          <a:cs typeface="ヒラギノ角ゴ Pro W3" pitchFamily="1" charset="-128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ea typeface="ヒラギノ角ゴ Pro W3" charset="0"/>
          <a:cs typeface="ヒラギノ角ゴ Pro W3" pitchFamily="1" charset="-128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ea typeface="ヒラギノ角ゴ Pro W3" charset="0"/>
          <a:cs typeface="ヒラギノ角ゴ Pro W3" pitchFamily="1" charset="-128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ea typeface="ヒラギノ角ゴ Pro W3" charset="0"/>
          <a:cs typeface="ヒラギノ角ゴ Pro W3" pitchFamily="1" charset="-128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ea typeface="ヒラギノ角ゴ Pro W3" charset="0"/>
          <a:cs typeface="ヒラギノ角ゴ Pro W3" pitchFamily="1" charset="-128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cs typeface="Arial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cs typeface="Arial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cs typeface="Arial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11"/>
          <p:cNvSpPr>
            <a:spLocks noChangeArrowheads="1"/>
          </p:cNvSpPr>
          <p:nvPr/>
        </p:nvSpPr>
        <p:spPr bwMode="auto">
          <a:xfrm>
            <a:off x="5105400" y="700088"/>
            <a:ext cx="4038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ea typeface="MS PGothic" charset="0"/>
                <a:cs typeface="MS PGothic" charset="0"/>
              </a:rPr>
              <a:t>Lecture Presentation</a:t>
            </a:r>
          </a:p>
        </p:txBody>
      </p:sp>
      <p:sp>
        <p:nvSpPr>
          <p:cNvPr id="5125" name="Title 1"/>
          <p:cNvSpPr>
            <a:spLocks noGrp="1"/>
          </p:cNvSpPr>
          <p:nvPr/>
        </p:nvSpPr>
        <p:spPr bwMode="auto">
          <a:xfrm>
            <a:off x="5105400" y="1676400"/>
            <a:ext cx="4038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400" b="1">
                <a:cs typeface="Arial" charset="0"/>
              </a:rPr>
              <a:t>Chapter 8</a:t>
            </a:r>
            <a:br>
              <a:rPr lang="en-US" sz="3400" b="1">
                <a:cs typeface="Arial" charset="0"/>
              </a:rPr>
            </a:br>
            <a:r>
              <a:rPr lang="en-US" sz="3400" b="1">
                <a:cs typeface="Arial" charset="0"/>
              </a:rPr>
              <a:t/>
            </a:r>
            <a:br>
              <a:rPr lang="en-US" sz="3400" b="1">
                <a:cs typeface="Arial" charset="0"/>
              </a:rPr>
            </a:br>
            <a:r>
              <a:rPr lang="en-US" sz="3400" b="1">
                <a:cs typeface="Arial" charset="0"/>
              </a:rPr>
              <a:t>Periodic Properties of the Elements</a:t>
            </a:r>
            <a:endParaRPr lang="en-US" sz="3400">
              <a:cs typeface="Arial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28600"/>
            <a:ext cx="4856162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  <a:noFill/>
        </p:spPr>
        <p:txBody>
          <a:bodyPr/>
          <a:lstStyle/>
          <a:p>
            <a:pPr eaLnBrk="1" hangingPunct="1"/>
            <a:r>
              <a:rPr lang="en-US" dirty="0"/>
              <a:t>Spin Quantum Number, </a:t>
            </a:r>
            <a:r>
              <a:rPr lang="en-US" i="1" dirty="0" err="1"/>
              <a:t>m</a:t>
            </a:r>
            <a:r>
              <a:rPr lang="en-US" i="1" baseline="-25000" dirty="0" err="1"/>
              <a:t>s</a:t>
            </a:r>
            <a:r>
              <a:rPr lang="en-US" dirty="0"/>
              <a:t>, and </a:t>
            </a:r>
            <a:r>
              <a:rPr lang="en-US" dirty="0" smtClean="0"/>
              <a:t>Orbital Diagrams</a:t>
            </a:r>
            <a:endParaRPr lang="en-US" i="1" baseline="-25000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65124" y="1141413"/>
            <a:ext cx="8626475" cy="5106987"/>
          </a:xfrm>
        </p:spPr>
        <p:txBody>
          <a:bodyPr lIns="90488" tIns="44450" rIns="90488" bIns="44450"/>
          <a:lstStyle/>
          <a:p>
            <a:pPr eaLnBrk="1" hangingPunct="1"/>
            <a:r>
              <a:rPr lang="en-US" i="1" dirty="0" err="1">
                <a:solidFill>
                  <a:srgbClr val="000000"/>
                </a:solidFill>
                <a:latin typeface="Arial" charset="0"/>
              </a:rPr>
              <a:t>m</a:t>
            </a:r>
            <a:r>
              <a:rPr lang="en-US" i="1" baseline="-25000" dirty="0" err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can have values of +½ or 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−½.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Orbital diagrams use a square to represent each orbital and a half-arrow to represent each electron in the orbital.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By convention, a half-arrow pointing up is used to represent an electron in an orbital with spin up. 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Spins must cancel in an orbital.</a:t>
            </a:r>
          </a:p>
          <a:p>
            <a:pPr lvl="1" eaLnBrk="1" hangingPunct="1"/>
            <a:r>
              <a:rPr lang="en-US" b="1" dirty="0">
                <a:solidFill>
                  <a:srgbClr val="000000"/>
                </a:solidFill>
                <a:latin typeface="Arial" charset="0"/>
              </a:rPr>
              <a:t>Paired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ヒラギノ角ゴ Pro W3" charset="0"/>
              </a:rPr>
              <a:t>Orbital Diagrams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We often represent an orbital as a square and the electrons in that orbital as arrows.</a:t>
            </a:r>
          </a:p>
          <a:p>
            <a:pPr lvl="1" eaLnBrk="1" hangingPunct="1"/>
            <a:r>
              <a:rPr lang="en-US" sz="2400">
                <a:latin typeface="Arial" charset="0"/>
              </a:rPr>
              <a:t>The direction of the arrow represents the spin of the electron.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1"/>
          <a:stretch/>
        </p:blipFill>
        <p:spPr>
          <a:xfrm>
            <a:off x="2400049" y="2971800"/>
            <a:ext cx="4343901" cy="263998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/>
          <a:lstStyle/>
          <a:p>
            <a:pPr marL="236538" eaLnBrk="1" hangingPunct="1"/>
            <a:r>
              <a:rPr lang="en-US" dirty="0" smtClean="0">
                <a:latin typeface="Arial" charset="0"/>
                <a:cs typeface="ヒラギノ角ゴ Pro W3" charset="0"/>
              </a:rPr>
              <a:t> Pauli </a:t>
            </a:r>
            <a:r>
              <a:rPr lang="en-US" dirty="0">
                <a:latin typeface="Arial" charset="0"/>
                <a:cs typeface="ヒラギノ角ゴ Pro W3" charset="0"/>
              </a:rPr>
              <a:t>Exclusion Principle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65760" y="1219200"/>
            <a:ext cx="85312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SzPct val="120000"/>
              <a:buFontTx/>
              <a:buChar char="•"/>
            </a:pPr>
            <a:r>
              <a:rPr lang="en-US" sz="2800" dirty="0"/>
              <a:t>No two electrons in an atom may have the same set of four quantum numbers.</a:t>
            </a:r>
          </a:p>
          <a:p>
            <a:pPr marL="342900" indent="-342900">
              <a:spcBef>
                <a:spcPct val="20000"/>
              </a:spcBef>
              <a:buSzPct val="120000"/>
              <a:buFontTx/>
              <a:buChar char="•"/>
            </a:pPr>
            <a:endParaRPr lang="en-US" sz="2800" dirty="0"/>
          </a:p>
          <a:p>
            <a:pPr marL="342900" indent="-342900">
              <a:spcBef>
                <a:spcPct val="20000"/>
              </a:spcBef>
              <a:buSzPct val="120000"/>
              <a:buFontTx/>
              <a:buChar char="•"/>
            </a:pPr>
            <a:r>
              <a:rPr lang="en-US" sz="2800" dirty="0"/>
              <a:t>Therefore, no orbital may have more than two electrons, and they must have opposite spins.</a:t>
            </a:r>
          </a:p>
          <a:p>
            <a:pPr marL="342900" indent="-342900">
              <a:spcBef>
                <a:spcPct val="20000"/>
              </a:spcBef>
              <a:buSzPct val="120000"/>
              <a:buFontTx/>
              <a:buChar char="•"/>
            </a:pP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65760" y="914400"/>
            <a:ext cx="85312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SzPct val="120000"/>
              <a:buFontTx/>
              <a:buChar char="•"/>
            </a:pPr>
            <a:r>
              <a:rPr lang="en-US" sz="3200" dirty="0"/>
              <a:t>Knowing the number of orbitals in a sublevel allows us to determine the maximum number of electrons in the sublevel:</a:t>
            </a:r>
          </a:p>
          <a:p>
            <a:pPr marL="914400" lvl="1" indent="-45720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800" i="1" dirty="0"/>
              <a:t>s</a:t>
            </a:r>
            <a:r>
              <a:rPr lang="en-US" sz="2800" dirty="0"/>
              <a:t> sublevel has 1 orbital; therefore, it can hold </a:t>
            </a:r>
            <a:br>
              <a:rPr lang="en-US" sz="2800" dirty="0"/>
            </a:br>
            <a:r>
              <a:rPr lang="en-US" sz="2800" dirty="0"/>
              <a:t>2 electrons.</a:t>
            </a:r>
          </a:p>
          <a:p>
            <a:pPr marL="914400" lvl="1" indent="-45720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800" i="1" dirty="0"/>
              <a:t>p</a:t>
            </a:r>
            <a:r>
              <a:rPr lang="en-US" sz="2800" dirty="0"/>
              <a:t> sublevel has 3 orbitals; therefore, it can hold </a:t>
            </a:r>
            <a:br>
              <a:rPr lang="en-US" sz="2800" dirty="0"/>
            </a:br>
            <a:r>
              <a:rPr lang="en-US" sz="2800" dirty="0"/>
              <a:t>6 electrons.</a:t>
            </a:r>
          </a:p>
          <a:p>
            <a:pPr marL="914400" lvl="1" indent="-45720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800" i="1" dirty="0"/>
              <a:t>d</a:t>
            </a:r>
            <a:r>
              <a:rPr lang="en-US" sz="2800" dirty="0"/>
              <a:t> sublevel has 5 orbitals; therefore, it can hold </a:t>
            </a:r>
            <a:br>
              <a:rPr lang="en-US" sz="2800" dirty="0"/>
            </a:br>
            <a:r>
              <a:rPr lang="en-US" sz="2800" dirty="0"/>
              <a:t>10 electrons.</a:t>
            </a:r>
          </a:p>
          <a:p>
            <a:pPr marL="914400" lvl="1" indent="-45720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800" i="1" dirty="0"/>
              <a:t>f</a:t>
            </a:r>
            <a:r>
              <a:rPr lang="en-US" sz="2800" dirty="0"/>
              <a:t> sublevel has 7 orbitals; therefore, it can hold </a:t>
            </a:r>
            <a:br>
              <a:rPr lang="en-US" sz="2800" dirty="0"/>
            </a:br>
            <a:r>
              <a:rPr lang="en-US" sz="2800" dirty="0"/>
              <a:t>14 electrons.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79438"/>
          </a:xfrm>
          <a:noFill/>
        </p:spPr>
        <p:txBody>
          <a:bodyPr lIns="90488" tIns="44450" rIns="90488" bIns="44450"/>
          <a:lstStyle/>
          <a:p>
            <a:pPr marL="236538" eaLnBrk="1" hangingPunct="1"/>
            <a:r>
              <a:rPr lang="en-US" dirty="0" smtClean="0">
                <a:latin typeface="Arial" charset="0"/>
                <a:cs typeface="ヒラギノ角ゴ Pro W3" charset="0"/>
              </a:rPr>
              <a:t> Pauli </a:t>
            </a:r>
            <a:r>
              <a:rPr lang="en-US" dirty="0">
                <a:latin typeface="Arial" charset="0"/>
                <a:cs typeface="ヒラギノ角ゴ Pro W3" charset="0"/>
              </a:rPr>
              <a:t>Exclusion Principle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ヒラギノ角ゴ Pro W3" charset="0"/>
              </a:rPr>
              <a:t>Quantum Numbers of Helium</a:t>
            </a:r>
            <a:r>
              <a:rPr lang="ja-JP" altLang="en-US" dirty="0">
                <a:latin typeface="Arial" charset="0"/>
                <a:cs typeface="ヒラギノ角ゴ Pro W3" charset="0"/>
              </a:rPr>
              <a:t>’</a:t>
            </a:r>
            <a:r>
              <a:rPr lang="en-US" altLang="ja-JP" dirty="0">
                <a:latin typeface="Arial" charset="0"/>
                <a:cs typeface="ヒラギノ角ゴ Pro W3" charset="0"/>
              </a:rPr>
              <a:t>s Electrons</a:t>
            </a:r>
            <a:endParaRPr lang="en-US" dirty="0">
              <a:latin typeface="Arial" charset="0"/>
              <a:cs typeface="ヒラギノ角ゴ Pro W3" charset="0"/>
            </a:endParaRPr>
          </a:p>
        </p:txBody>
      </p:sp>
      <p:sp>
        <p:nvSpPr>
          <p:cNvPr id="1843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Helium has two electrons. </a:t>
            </a:r>
          </a:p>
          <a:p>
            <a:pPr eaLnBrk="1" hangingPunct="1">
              <a:lnSpc>
                <a:spcPct val="90000"/>
              </a:lnSpc>
            </a:pPr>
            <a:endParaRPr lang="en-US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Both electrons are in the first energy level.</a:t>
            </a:r>
          </a:p>
          <a:p>
            <a:pPr eaLnBrk="1" hangingPunct="1">
              <a:lnSpc>
                <a:spcPct val="90000"/>
              </a:lnSpc>
            </a:pPr>
            <a:endParaRPr lang="en-US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Both electrons are in the </a:t>
            </a:r>
            <a:r>
              <a:rPr lang="en-US" i="1">
                <a:latin typeface="Arial" charset="0"/>
              </a:rPr>
              <a:t>s</a:t>
            </a:r>
            <a:r>
              <a:rPr lang="en-US">
                <a:latin typeface="Arial" charset="0"/>
              </a:rPr>
              <a:t> orbital of the first </a:t>
            </a:r>
            <a:br>
              <a:rPr lang="en-US">
                <a:latin typeface="Arial" charset="0"/>
              </a:rPr>
            </a:br>
            <a:r>
              <a:rPr lang="en-US">
                <a:latin typeface="Arial" charset="0"/>
              </a:rPr>
              <a:t>energy level.</a:t>
            </a:r>
          </a:p>
          <a:p>
            <a:pPr eaLnBrk="1" hangingPunct="1">
              <a:lnSpc>
                <a:spcPct val="90000"/>
              </a:lnSpc>
            </a:pPr>
            <a:endParaRPr lang="en-US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Because they are in the same orbital, they must have opposite spins.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79438"/>
          </a:xfrm>
          <a:noFill/>
        </p:spPr>
        <p:txBody>
          <a:bodyPr/>
          <a:lstStyle/>
          <a:p>
            <a:r>
              <a:rPr lang="en-US" dirty="0" smtClean="0"/>
              <a:t>Allowed Quantum Numbers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9"/>
          <a:stretch/>
        </p:blipFill>
        <p:spPr>
          <a:xfrm>
            <a:off x="1399632" y="3200400"/>
            <a:ext cx="6344736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4"/>
          <a:stretch/>
        </p:blipFill>
        <p:spPr>
          <a:xfrm>
            <a:off x="304800" y="914400"/>
            <a:ext cx="8534400" cy="214825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ヒラギノ角ゴ Pro W3" charset="0"/>
              </a:rPr>
              <a:t>Sublevel Splitting in </a:t>
            </a:r>
            <a:r>
              <a:rPr lang="en-US" dirty="0" err="1">
                <a:latin typeface="Arial" charset="0"/>
                <a:cs typeface="ヒラギノ角ゴ Pro W3" charset="0"/>
              </a:rPr>
              <a:t>Multielectron</a:t>
            </a:r>
            <a:r>
              <a:rPr lang="en-US" dirty="0">
                <a:latin typeface="Arial" charset="0"/>
                <a:cs typeface="ヒラギノ角ゴ Pro W3" charset="0"/>
              </a:rPr>
              <a:t> Atoms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sublevels in each principal energy shell of hydrogen all have the same energy or other single electron systems.</a:t>
            </a:r>
          </a:p>
          <a:p>
            <a:pPr eaLnBrk="1" hangingPunct="1"/>
            <a:r>
              <a:rPr lang="en-US" dirty="0">
                <a:latin typeface="Arial" charset="0"/>
              </a:rPr>
              <a:t>We call orbitals with the same energy </a:t>
            </a:r>
            <a:r>
              <a:rPr lang="en-US" b="1" dirty="0">
                <a:latin typeface="Arial" charset="0"/>
              </a:rPr>
              <a:t>degenerate</a:t>
            </a:r>
            <a:r>
              <a:rPr lang="en-US" dirty="0">
                <a:latin typeface="Arial" charset="0"/>
              </a:rPr>
              <a:t>.</a:t>
            </a:r>
          </a:p>
          <a:p>
            <a:pPr eaLnBrk="1" hangingPunct="1"/>
            <a:r>
              <a:rPr lang="en-US" dirty="0">
                <a:latin typeface="Arial" charset="0"/>
              </a:rPr>
              <a:t>For </a:t>
            </a:r>
            <a:r>
              <a:rPr lang="en-US" dirty="0" err="1">
                <a:latin typeface="Arial" charset="0"/>
              </a:rPr>
              <a:t>multielectron</a:t>
            </a:r>
            <a:r>
              <a:rPr lang="en-US" dirty="0">
                <a:latin typeface="Arial" charset="0"/>
              </a:rPr>
              <a:t> atoms, the energies of the sublevels are split.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Caused by charge interaction, shielding, and penetration</a:t>
            </a:r>
          </a:p>
          <a:p>
            <a:pPr eaLnBrk="1" hangingPunct="1"/>
            <a:r>
              <a:rPr lang="en-US" dirty="0">
                <a:latin typeface="Arial" charset="0"/>
              </a:rPr>
              <a:t>The lower the value of the </a:t>
            </a:r>
            <a:r>
              <a:rPr lang="en-US" i="1" dirty="0">
                <a:latin typeface="Arial" charset="0"/>
              </a:rPr>
              <a:t>l</a:t>
            </a:r>
            <a:r>
              <a:rPr lang="en-US" dirty="0">
                <a:latin typeface="Arial" charset="0"/>
              </a:rPr>
              <a:t> quantum number, the less energy the sublevel has.</a:t>
            </a:r>
          </a:p>
          <a:p>
            <a:pPr lvl="1" eaLnBrk="1" hangingPunct="1"/>
            <a:r>
              <a:rPr lang="en-US" sz="2400" i="1" dirty="0">
                <a:latin typeface="Arial" charset="0"/>
              </a:rPr>
              <a:t>s</a:t>
            </a:r>
            <a:r>
              <a:rPr lang="en-US" sz="2400" dirty="0">
                <a:latin typeface="Arial" charset="0"/>
              </a:rPr>
              <a:t> (</a:t>
            </a:r>
            <a:r>
              <a:rPr lang="en-US" sz="2400" i="1" dirty="0">
                <a:latin typeface="Arial" charset="0"/>
              </a:rPr>
              <a:t>l</a:t>
            </a:r>
            <a:r>
              <a:rPr lang="en-US" sz="2400" dirty="0">
                <a:latin typeface="Arial" charset="0"/>
              </a:rPr>
              <a:t> = 0) &lt; </a:t>
            </a:r>
            <a:r>
              <a:rPr lang="en-US" sz="2400" i="1" dirty="0">
                <a:latin typeface="Arial" charset="0"/>
              </a:rPr>
              <a:t>p</a:t>
            </a:r>
            <a:r>
              <a:rPr lang="en-US" sz="2400" dirty="0">
                <a:latin typeface="Arial" charset="0"/>
              </a:rPr>
              <a:t> (</a:t>
            </a:r>
            <a:r>
              <a:rPr lang="en-US" sz="2400" i="1" dirty="0">
                <a:latin typeface="Arial" charset="0"/>
              </a:rPr>
              <a:t>l</a:t>
            </a:r>
            <a:r>
              <a:rPr lang="en-US" sz="2400" dirty="0">
                <a:latin typeface="Arial" charset="0"/>
              </a:rPr>
              <a:t> = 1) &lt; </a:t>
            </a:r>
            <a:r>
              <a:rPr lang="en-US" sz="2400" i="1" dirty="0">
                <a:latin typeface="Arial" charset="0"/>
              </a:rPr>
              <a:t>d</a:t>
            </a:r>
            <a:r>
              <a:rPr lang="en-US" sz="2400" dirty="0">
                <a:latin typeface="Arial" charset="0"/>
              </a:rPr>
              <a:t> (</a:t>
            </a:r>
            <a:r>
              <a:rPr lang="en-US" sz="2400" i="1" dirty="0">
                <a:latin typeface="Arial" charset="0"/>
              </a:rPr>
              <a:t>l</a:t>
            </a:r>
            <a:r>
              <a:rPr lang="en-US" sz="2400" dirty="0">
                <a:latin typeface="Arial" charset="0"/>
              </a:rPr>
              <a:t> = 2) &lt; </a:t>
            </a:r>
            <a:r>
              <a:rPr lang="en-US" sz="2400" i="1" dirty="0">
                <a:latin typeface="Arial" charset="0"/>
              </a:rPr>
              <a:t>f</a:t>
            </a:r>
            <a:r>
              <a:rPr lang="en-US" sz="2400" dirty="0">
                <a:latin typeface="Arial" charset="0"/>
              </a:rPr>
              <a:t> (</a:t>
            </a:r>
            <a:r>
              <a:rPr lang="en-US" sz="2400" i="1" dirty="0">
                <a:latin typeface="Arial" charset="0"/>
              </a:rPr>
              <a:t>l</a:t>
            </a:r>
            <a:r>
              <a:rPr lang="en-US" sz="2400" dirty="0">
                <a:latin typeface="Arial" charset="0"/>
              </a:rPr>
              <a:t> = 3)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>
                <a:latin typeface="Arial" charset="0"/>
                <a:cs typeface="ヒラギノ角ゴ Pro W3" charset="0"/>
              </a:rPr>
              <a:t>Coulomb</a:t>
            </a:r>
            <a:r>
              <a:rPr lang="en-US" dirty="0" smtClean="0">
                <a:latin typeface="Arial" charset="0"/>
                <a:ea typeface="MS PGothic" charset="0"/>
                <a:cs typeface="ヒラギノ角ゴ Pro W3" charset="0"/>
              </a:rPr>
              <a:t>’</a:t>
            </a:r>
            <a:r>
              <a:rPr lang="en-US" altLang="ja-JP" dirty="0" smtClean="0">
                <a:latin typeface="Arial" charset="0"/>
                <a:ea typeface="MS PGothic" charset="0"/>
                <a:cs typeface="MS PGothic" charset="0"/>
              </a:rPr>
              <a:t>s </a:t>
            </a:r>
            <a:r>
              <a:rPr lang="en-US" altLang="ja-JP" dirty="0">
                <a:latin typeface="Arial" charset="0"/>
                <a:ea typeface="MS PGothic" charset="0"/>
                <a:cs typeface="MS PGothic" charset="0"/>
              </a:rPr>
              <a:t>Law</a:t>
            </a:r>
            <a:endParaRPr lang="en-US" dirty="0">
              <a:latin typeface="Arial" charset="0"/>
              <a:cs typeface="ヒラギノ角ゴ Pro W3" charset="0"/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365124" y="1522413"/>
            <a:ext cx="8626475" cy="5106987"/>
          </a:xfrm>
        </p:spPr>
        <p:txBody>
          <a:bodyPr/>
          <a:lstStyle/>
          <a:p>
            <a:r>
              <a:rPr lang="en-US" sz="2600" dirty="0">
                <a:latin typeface="Arial" charset="0"/>
              </a:rPr>
              <a:t>Coulomb</a:t>
            </a:r>
            <a:r>
              <a:rPr lang="ja-JP" altLang="en-US" sz="2600" dirty="0">
                <a:latin typeface="Arial" charset="0"/>
              </a:rPr>
              <a:t>’</a:t>
            </a:r>
            <a:r>
              <a:rPr lang="en-US" altLang="ja-JP" sz="2600" dirty="0">
                <a:latin typeface="Arial" charset="0"/>
              </a:rPr>
              <a:t>s law describes the attractions and repulsions between charged particles.</a:t>
            </a:r>
          </a:p>
          <a:p>
            <a:r>
              <a:rPr lang="en-US" sz="2600" dirty="0">
                <a:latin typeface="Arial" charset="0"/>
              </a:rPr>
              <a:t>For like charges, the potential energy (</a:t>
            </a:r>
            <a:r>
              <a:rPr lang="en-US" sz="2600" i="1" dirty="0">
                <a:latin typeface="Arial" charset="0"/>
              </a:rPr>
              <a:t>E</a:t>
            </a:r>
            <a:r>
              <a:rPr lang="en-US" sz="2600" dirty="0">
                <a:latin typeface="Arial" charset="0"/>
              </a:rPr>
              <a:t>) is positive and decreases as the particles get farther apart as </a:t>
            </a:r>
            <a:r>
              <a:rPr lang="en-US" sz="2600" i="1" dirty="0">
                <a:latin typeface="Arial" charset="0"/>
              </a:rPr>
              <a:t>r</a:t>
            </a:r>
            <a:r>
              <a:rPr lang="en-US" sz="2600" dirty="0">
                <a:latin typeface="Arial" charset="0"/>
              </a:rPr>
              <a:t> increases.</a:t>
            </a:r>
          </a:p>
          <a:p>
            <a:r>
              <a:rPr lang="en-US" sz="2600" dirty="0">
                <a:latin typeface="Arial" charset="0"/>
              </a:rPr>
              <a:t>For opposite charges, the potential energy is negative and becomes more negative as the particles get closer together.</a:t>
            </a:r>
          </a:p>
          <a:p>
            <a:r>
              <a:rPr lang="en-US" sz="2600" dirty="0">
                <a:latin typeface="Arial" charset="0"/>
              </a:rPr>
              <a:t>The strength of the interaction increases as the size of the charges increases.</a:t>
            </a:r>
          </a:p>
          <a:p>
            <a:pPr lvl="1"/>
            <a:r>
              <a:rPr lang="en-US" dirty="0">
                <a:latin typeface="Arial" charset="0"/>
              </a:rPr>
              <a:t>Electrons are more strongly attracted to a nucleus with a 2+ charge than a nucleus with a 1+ charge. </a:t>
            </a:r>
          </a:p>
          <a:p>
            <a:endParaRPr lang="en-US" sz="2600" dirty="0">
              <a:latin typeface="Arial" charset="0"/>
            </a:endParaRPr>
          </a:p>
        </p:txBody>
      </p:sp>
      <p:pic>
        <p:nvPicPr>
          <p:cNvPr id="21508" name="Picture 5" descr="08_pg339_equatio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09600"/>
            <a:ext cx="25146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Arial" charset="0"/>
                <a:cs typeface="ヒラギノ角ゴ Pro W3" charset="0"/>
              </a:rPr>
              <a:t>Shielding and Effective Nuclear Charge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00"/>
                </a:solidFill>
                <a:latin typeface="Arial" charset="0"/>
              </a:rPr>
              <a:t>Each electron in a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</a:rPr>
              <a:t>multielectron</a:t>
            </a:r>
            <a:r>
              <a:rPr lang="en-US" sz="3200" dirty="0">
                <a:solidFill>
                  <a:srgbClr val="000000"/>
                </a:solidFill>
                <a:latin typeface="Arial" charset="0"/>
              </a:rPr>
              <a:t> atom experiences both the attraction to the nucleus and </a:t>
            </a: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the repulsion </a:t>
            </a:r>
            <a:r>
              <a:rPr lang="en-US" sz="3200" dirty="0">
                <a:solidFill>
                  <a:srgbClr val="000000"/>
                </a:solidFill>
                <a:latin typeface="Arial" charset="0"/>
              </a:rPr>
              <a:t>by other electrons in the atom.</a:t>
            </a:r>
          </a:p>
          <a:p>
            <a:r>
              <a:rPr lang="en-US" sz="3200" dirty="0">
                <a:solidFill>
                  <a:srgbClr val="000000"/>
                </a:solidFill>
                <a:latin typeface="Arial" charset="0"/>
              </a:rPr>
              <a:t>These repulsions cause the electron to have a net reduced attraction to the nucleus; it is </a:t>
            </a: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shielded</a:t>
            </a:r>
            <a:r>
              <a:rPr lang="en-US" sz="3200" dirty="0">
                <a:solidFill>
                  <a:srgbClr val="000000"/>
                </a:solidFill>
                <a:latin typeface="Arial" charset="0"/>
              </a:rPr>
              <a:t> from the nucleus.</a:t>
            </a:r>
          </a:p>
          <a:p>
            <a:r>
              <a:rPr lang="en-US" sz="3200" dirty="0">
                <a:solidFill>
                  <a:srgbClr val="000000"/>
                </a:solidFill>
                <a:latin typeface="Arial" charset="0"/>
              </a:rPr>
              <a:t>The total amount of attraction that an electron feels for the nucleus is called the </a:t>
            </a: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effective nuclear charge</a:t>
            </a:r>
            <a:r>
              <a:rPr lang="en-US" sz="3200" dirty="0">
                <a:solidFill>
                  <a:srgbClr val="000000"/>
                </a:solidFill>
                <a:latin typeface="Arial" charset="0"/>
              </a:rPr>
              <a:t> of the electron.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cs typeface="ヒラギノ角ゴ Pro W3" charset="0"/>
              </a:rPr>
              <a:t>Penetration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>
                <a:solidFill>
                  <a:srgbClr val="000000"/>
                </a:solidFill>
                <a:latin typeface="Arial" charset="0"/>
              </a:rPr>
              <a:t>The closer an electron is to the nucleus, the more attraction it experiences.</a:t>
            </a:r>
          </a:p>
          <a:p>
            <a:r>
              <a:rPr lang="en-US" sz="3200">
                <a:solidFill>
                  <a:srgbClr val="000000"/>
                </a:solidFill>
                <a:latin typeface="Arial" charset="0"/>
              </a:rPr>
              <a:t>The better an outer electron is at </a:t>
            </a:r>
            <a:r>
              <a:rPr lang="en-US" sz="3200" b="1">
                <a:solidFill>
                  <a:srgbClr val="000000"/>
                </a:solidFill>
                <a:latin typeface="Arial" charset="0"/>
              </a:rPr>
              <a:t>penetrating</a:t>
            </a:r>
            <a:r>
              <a:rPr lang="en-US" sz="3200">
                <a:solidFill>
                  <a:srgbClr val="000000"/>
                </a:solidFill>
                <a:latin typeface="Arial" charset="0"/>
              </a:rPr>
              <a:t> through the electron cloud of inner electrons, the more attraction it will have for the nucleus.</a:t>
            </a:r>
          </a:p>
          <a:p>
            <a:r>
              <a:rPr lang="en-US" sz="3200">
                <a:solidFill>
                  <a:srgbClr val="000000"/>
                </a:solidFill>
                <a:latin typeface="Arial" charset="0"/>
              </a:rPr>
              <a:t>The degree of penetration is related to the orbital</a:t>
            </a:r>
            <a:r>
              <a:rPr lang="ja-JP" altLang="en-US" sz="3200">
                <a:solidFill>
                  <a:srgbClr val="000000"/>
                </a:solidFill>
                <a:latin typeface="Arial" charset="0"/>
              </a:rPr>
              <a:t>’</a:t>
            </a:r>
            <a:r>
              <a:rPr lang="en-US" altLang="ja-JP" sz="3200">
                <a:solidFill>
                  <a:srgbClr val="000000"/>
                </a:solidFill>
                <a:latin typeface="Arial" charset="0"/>
              </a:rPr>
              <a:t>s radial distribution function.</a:t>
            </a:r>
            <a:endParaRPr lang="en-US" altLang="ja-JP">
              <a:solidFill>
                <a:srgbClr val="000000"/>
              </a:solidFill>
              <a:latin typeface="Arial" charset="0"/>
            </a:endParaRPr>
          </a:p>
          <a:p>
            <a:pPr lvl="1"/>
            <a:r>
              <a:rPr lang="en-US" sz="2400">
                <a:solidFill>
                  <a:srgbClr val="000000"/>
                </a:solidFill>
                <a:latin typeface="Arial" charset="0"/>
              </a:rPr>
              <a:t>In particular, the distance the maxima of the function are from the nucleus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noFill/>
        </p:spPr>
        <p:txBody>
          <a:bodyPr/>
          <a:lstStyle/>
          <a:p>
            <a:r>
              <a:rPr lang="en-US" dirty="0">
                <a:latin typeface="Arial" charset="0"/>
                <a:cs typeface="ヒラギノ角ゴ Pro W3" charset="0"/>
              </a:rPr>
              <a:t>Nerve Signal Transmission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365760" y="914400"/>
            <a:ext cx="6781800" cy="5486400"/>
          </a:xfrm>
        </p:spPr>
        <p:txBody>
          <a:bodyPr/>
          <a:lstStyle/>
          <a:p>
            <a:r>
              <a:rPr lang="en-US" sz="2600" dirty="0">
                <a:solidFill>
                  <a:srgbClr val="000000"/>
                </a:solidFill>
                <a:latin typeface="Arial" charset="0"/>
              </a:rPr>
              <a:t>Movement of ions across cell membranes is the basis for the transmission of nerve signals.</a:t>
            </a:r>
          </a:p>
          <a:p>
            <a:r>
              <a:rPr lang="en-US" sz="2600" dirty="0">
                <a:solidFill>
                  <a:srgbClr val="000000"/>
                </a:solidFill>
                <a:latin typeface="Arial" charset="0"/>
              </a:rPr>
              <a:t>Na</a:t>
            </a:r>
            <a:r>
              <a:rPr lang="en-US" sz="2600" baseline="30000" dirty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sz="2600" dirty="0">
                <a:solidFill>
                  <a:srgbClr val="000000"/>
                </a:solidFill>
                <a:latin typeface="Arial" charset="0"/>
              </a:rPr>
              <a:t> and K</a:t>
            </a:r>
            <a:r>
              <a:rPr lang="en-US" sz="2600" baseline="30000" dirty="0">
                <a:solidFill>
                  <a:srgbClr val="000000"/>
                </a:solidFill>
                <a:latin typeface="Arial" charset="0"/>
              </a:rPr>
              <a:t>+ </a:t>
            </a:r>
            <a:r>
              <a:rPr lang="en-US" sz="2600" dirty="0">
                <a:solidFill>
                  <a:srgbClr val="000000"/>
                </a:solidFill>
                <a:latin typeface="Arial" charset="0"/>
              </a:rPr>
              <a:t>ions are pumped across membranes in opposite directions through ion channels.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charset="0"/>
              </a:rPr>
              <a:t>Na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out and K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in</a:t>
            </a:r>
          </a:p>
          <a:p>
            <a:r>
              <a:rPr lang="en-US" sz="2600" dirty="0">
                <a:solidFill>
                  <a:srgbClr val="000000"/>
                </a:solidFill>
                <a:latin typeface="Arial" charset="0"/>
              </a:rPr>
              <a:t>The ion channels can differentiate Na</a:t>
            </a:r>
            <a:r>
              <a:rPr lang="en-US" sz="2600" baseline="30000" dirty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sz="2600" dirty="0">
                <a:solidFill>
                  <a:srgbClr val="000000"/>
                </a:solidFill>
                <a:latin typeface="Arial" charset="0"/>
              </a:rPr>
              <a:t> from K</a:t>
            </a:r>
            <a:r>
              <a:rPr lang="en-US" sz="2600" baseline="30000" dirty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sz="2600" dirty="0">
                <a:solidFill>
                  <a:srgbClr val="000000"/>
                </a:solidFill>
                <a:latin typeface="Arial" charset="0"/>
              </a:rPr>
              <a:t> by their difference in size.</a:t>
            </a:r>
          </a:p>
          <a:p>
            <a:r>
              <a:rPr lang="en-US" sz="2600" dirty="0">
                <a:solidFill>
                  <a:srgbClr val="000000"/>
                </a:solidFill>
                <a:latin typeface="Arial" charset="0"/>
              </a:rPr>
              <a:t>Ion size and other properties of atoms are </a:t>
            </a:r>
            <a:r>
              <a:rPr lang="en-US" sz="2600" b="1" dirty="0">
                <a:solidFill>
                  <a:srgbClr val="000000"/>
                </a:solidFill>
                <a:latin typeface="Arial" charset="0"/>
              </a:rPr>
              <a:t>periodic properties—</a:t>
            </a:r>
            <a:r>
              <a:rPr lang="en-US" sz="2600" dirty="0">
                <a:solidFill>
                  <a:srgbClr val="000000"/>
                </a:solidFill>
                <a:latin typeface="Arial" charset="0"/>
              </a:rPr>
              <a:t>properties whose values can be predicted based on the element</a:t>
            </a:r>
            <a:r>
              <a:rPr lang="ja-JP" altLang="en-US" sz="2600" dirty="0">
                <a:solidFill>
                  <a:srgbClr val="000000"/>
                </a:solidFill>
                <a:latin typeface="Arial" charset="0"/>
              </a:rPr>
              <a:t>’</a:t>
            </a:r>
            <a:r>
              <a:rPr lang="en-US" altLang="ja-JP" sz="2600" dirty="0">
                <a:solidFill>
                  <a:srgbClr val="000000"/>
                </a:solidFill>
                <a:latin typeface="Arial" charset="0"/>
              </a:rPr>
              <a:t>s position on the periodic table.</a:t>
            </a:r>
            <a:endParaRPr lang="en-US" sz="26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7"/>
          <a:stretch/>
        </p:blipFill>
        <p:spPr>
          <a:xfrm>
            <a:off x="7391400" y="231559"/>
            <a:ext cx="1408176" cy="639488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ヒラギノ角ゴ Pro W3" charset="0"/>
              </a:rPr>
              <a:t>Shielding and Penetration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0"/>
          <a:stretch/>
        </p:blipFill>
        <p:spPr>
          <a:xfrm>
            <a:off x="304800" y="1359408"/>
            <a:ext cx="8534400" cy="398315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noFill/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ヒラギノ角ゴ Pro W3" charset="0"/>
              </a:rPr>
              <a:t>Penetration and Shielding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365760" y="838200"/>
            <a:ext cx="5102225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The radial distribution function shows that the 2</a:t>
            </a:r>
            <a:r>
              <a:rPr lang="en-US" sz="2400" i="1" dirty="0">
                <a:latin typeface="Arial" charset="0"/>
              </a:rPr>
              <a:t>s</a:t>
            </a:r>
            <a:r>
              <a:rPr lang="en-US" sz="2400" dirty="0">
                <a:latin typeface="Arial" charset="0"/>
              </a:rPr>
              <a:t> orbital penetrates more deeply into the 1</a:t>
            </a:r>
            <a:r>
              <a:rPr lang="en-US" sz="2400" i="1" dirty="0">
                <a:latin typeface="Arial" charset="0"/>
              </a:rPr>
              <a:t>s</a:t>
            </a:r>
            <a:r>
              <a:rPr lang="en-US" sz="2400" dirty="0">
                <a:latin typeface="Arial" charset="0"/>
              </a:rPr>
              <a:t> orbital than does the 2</a:t>
            </a:r>
            <a:r>
              <a:rPr lang="en-US" sz="2400" i="1" dirty="0">
                <a:latin typeface="Arial" charset="0"/>
              </a:rPr>
              <a:t>p.</a:t>
            </a:r>
            <a:endParaRPr lang="en-US" sz="2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The weaker penetration of the </a:t>
            </a:r>
            <a:br>
              <a:rPr lang="en-US" sz="2400" dirty="0">
                <a:latin typeface="Arial" charset="0"/>
              </a:rPr>
            </a:br>
            <a:r>
              <a:rPr lang="en-US" sz="2400" dirty="0">
                <a:latin typeface="Arial" charset="0"/>
              </a:rPr>
              <a:t>2</a:t>
            </a:r>
            <a:r>
              <a:rPr lang="en-US" sz="2400" i="1" dirty="0">
                <a:latin typeface="Arial" charset="0"/>
              </a:rPr>
              <a:t>p</a:t>
            </a:r>
            <a:r>
              <a:rPr lang="en-US" sz="2400" dirty="0">
                <a:latin typeface="Arial" charset="0"/>
              </a:rPr>
              <a:t> sublevel means that electrons in the 2</a:t>
            </a:r>
            <a:r>
              <a:rPr lang="en-US" sz="2400" i="1" dirty="0">
                <a:latin typeface="Arial" charset="0"/>
              </a:rPr>
              <a:t>p</a:t>
            </a:r>
            <a:r>
              <a:rPr lang="en-US" sz="2400" dirty="0">
                <a:latin typeface="Arial" charset="0"/>
              </a:rPr>
              <a:t> sublevel experience more repulsive force; they are more shielded from the attractive force of the nucleus.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The deeper penetration of the </a:t>
            </a:r>
            <a:br>
              <a:rPr lang="en-US" sz="2400" dirty="0">
                <a:latin typeface="Arial" charset="0"/>
              </a:rPr>
            </a:br>
            <a:r>
              <a:rPr lang="en-US" sz="2400" dirty="0">
                <a:latin typeface="Arial" charset="0"/>
              </a:rPr>
              <a:t>2</a:t>
            </a:r>
            <a:r>
              <a:rPr lang="en-US" sz="2400" i="1" dirty="0">
                <a:latin typeface="Arial" charset="0"/>
              </a:rPr>
              <a:t>s</a:t>
            </a:r>
            <a:r>
              <a:rPr lang="en-US" sz="2400" dirty="0">
                <a:latin typeface="Arial" charset="0"/>
              </a:rPr>
              <a:t> electrons means electrons in the 2</a:t>
            </a:r>
            <a:r>
              <a:rPr lang="en-US" sz="2400" i="1" dirty="0">
                <a:latin typeface="Arial" charset="0"/>
              </a:rPr>
              <a:t>s</a:t>
            </a:r>
            <a:r>
              <a:rPr lang="en-US" sz="2400" dirty="0">
                <a:latin typeface="Arial" charset="0"/>
              </a:rPr>
              <a:t> sublevel experience a greater attractive force to the nucleus and are not shielded as effectively.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"/>
          <a:stretch/>
        </p:blipFill>
        <p:spPr>
          <a:xfrm>
            <a:off x="5421545" y="990600"/>
            <a:ext cx="3570055" cy="441655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cs typeface="ヒラギノ角ゴ Pro W3" charset="0"/>
              </a:rPr>
              <a:t>Effect of Penetration and Shielding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Penetration causes the energies of sublevels in the same principal level to not be degenerate.</a:t>
            </a:r>
          </a:p>
          <a:p>
            <a:r>
              <a:rPr lang="en-US" dirty="0">
                <a:latin typeface="Arial" charset="0"/>
              </a:rPr>
              <a:t>In the fourth and fifth principal levels, the effects of penetration become so important that the </a:t>
            </a:r>
            <a:r>
              <a:rPr lang="en-US" i="1" dirty="0">
                <a:latin typeface="Arial" charset="0"/>
              </a:rPr>
              <a:t>s</a:t>
            </a:r>
            <a:r>
              <a:rPr lang="en-US" dirty="0">
                <a:latin typeface="Arial" charset="0"/>
              </a:rPr>
              <a:t> orbital lies lower in energy than the </a:t>
            </a:r>
            <a:r>
              <a:rPr lang="en-US" i="1" dirty="0">
                <a:latin typeface="Arial" charset="0"/>
              </a:rPr>
              <a:t>d</a:t>
            </a:r>
            <a:r>
              <a:rPr lang="en-US" dirty="0">
                <a:latin typeface="Arial" charset="0"/>
              </a:rPr>
              <a:t> orbitals of the previous principal level.</a:t>
            </a:r>
          </a:p>
          <a:p>
            <a:r>
              <a:rPr lang="en-US" dirty="0">
                <a:latin typeface="Arial" charset="0"/>
              </a:rPr>
              <a:t>The energy separations between one set of orbitals and the next become smaller beyond </a:t>
            </a:r>
            <a:r>
              <a:rPr lang="en-US" dirty="0" smtClean="0">
                <a:latin typeface="Arial" charset="0"/>
              </a:rPr>
              <a:t/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the </a:t>
            </a:r>
            <a:r>
              <a:rPr lang="en-US" dirty="0">
                <a:latin typeface="Arial" charset="0"/>
              </a:rPr>
              <a:t>4</a:t>
            </a:r>
            <a:r>
              <a:rPr lang="en-US" i="1" dirty="0">
                <a:latin typeface="Arial" charset="0"/>
              </a:rPr>
              <a:t>s.</a:t>
            </a:r>
            <a:r>
              <a:rPr lang="en-US" sz="3200" i="1" dirty="0">
                <a:latin typeface="Arial" charset="0"/>
              </a:rPr>
              <a:t> </a:t>
            </a:r>
          </a:p>
          <a:p>
            <a:pPr lvl="1"/>
            <a:r>
              <a:rPr lang="en-US" dirty="0">
                <a:latin typeface="Arial" charset="0"/>
              </a:rPr>
              <a:t>The ordering can therefore vary among elements, causing variations in the electron configurations of the transition metals and their ions.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"/>
          <a:stretch/>
        </p:blipFill>
        <p:spPr>
          <a:xfrm>
            <a:off x="775716" y="407431"/>
            <a:ext cx="7592568" cy="5970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ヒラギノ角ゴ Pro W3" charset="0"/>
              </a:rPr>
              <a:t>Filling the Orbitals with Electrons</a:t>
            </a: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365760" y="990600"/>
            <a:ext cx="8534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SzPct val="120000"/>
              <a:buFontTx/>
              <a:buChar char="•"/>
            </a:pPr>
            <a:r>
              <a:rPr lang="en-US" sz="2600" dirty="0"/>
              <a:t>Energy levels and sublevels fill from lowest energy to highest:</a:t>
            </a:r>
          </a:p>
          <a:p>
            <a:pPr marL="914400" lvl="1" indent="-45720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200" i="1" dirty="0"/>
              <a:t>s</a:t>
            </a:r>
            <a:r>
              <a:rPr lang="en-US" sz="2200" dirty="0"/>
              <a:t> → </a:t>
            </a:r>
            <a:r>
              <a:rPr lang="en-US" sz="2200" i="1" dirty="0"/>
              <a:t>p</a:t>
            </a:r>
            <a:r>
              <a:rPr lang="en-US" sz="2200" dirty="0"/>
              <a:t> → </a:t>
            </a:r>
            <a:r>
              <a:rPr lang="en-US" sz="2200" i="1" dirty="0"/>
              <a:t>d</a:t>
            </a:r>
            <a:r>
              <a:rPr lang="en-US" sz="2200" dirty="0"/>
              <a:t> → </a:t>
            </a:r>
            <a:r>
              <a:rPr lang="en-US" sz="2200" i="1" dirty="0"/>
              <a:t>f</a:t>
            </a:r>
            <a:endParaRPr lang="en-US" sz="2200" dirty="0"/>
          </a:p>
          <a:p>
            <a:pPr marL="914400" lvl="1" indent="-45720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200" dirty="0" err="1"/>
              <a:t>Aufbau</a:t>
            </a:r>
            <a:r>
              <a:rPr lang="en-US" sz="2200" dirty="0"/>
              <a:t> principle</a:t>
            </a:r>
          </a:p>
          <a:p>
            <a:pPr marL="342900" indent="-342900">
              <a:spcBef>
                <a:spcPct val="20000"/>
              </a:spcBef>
              <a:buSzPct val="120000"/>
              <a:buFontTx/>
              <a:buChar char="•"/>
            </a:pPr>
            <a:r>
              <a:rPr lang="en-US" sz="2600" dirty="0"/>
              <a:t>Orbitals that are in the same sublevel have the same energy.</a:t>
            </a:r>
          </a:p>
          <a:p>
            <a:pPr marL="342900" indent="-342900">
              <a:spcBef>
                <a:spcPct val="20000"/>
              </a:spcBef>
              <a:buSzPct val="120000"/>
              <a:buFontTx/>
              <a:buChar char="•"/>
            </a:pPr>
            <a:r>
              <a:rPr lang="en-US" sz="2600" dirty="0"/>
              <a:t>No more than two electrons per orbital</a:t>
            </a:r>
          </a:p>
          <a:p>
            <a:pPr marL="914400" lvl="1" indent="-45720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200" dirty="0"/>
              <a:t>Pauli exclusion principle</a:t>
            </a:r>
          </a:p>
          <a:p>
            <a:pPr marL="342900" indent="-342900">
              <a:spcBef>
                <a:spcPct val="20000"/>
              </a:spcBef>
              <a:buSzPct val="120000"/>
              <a:buFontTx/>
              <a:buChar char="•"/>
            </a:pPr>
            <a:r>
              <a:rPr lang="en-US" sz="2600" dirty="0"/>
              <a:t>When filling orbitals that have the same energy, place one electron in each before completing pairs.</a:t>
            </a:r>
          </a:p>
          <a:p>
            <a:pPr marL="914400" lvl="1" indent="-45720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200" dirty="0" err="1"/>
              <a:t>Hund</a:t>
            </a:r>
            <a:r>
              <a:rPr lang="ja-JP" altLang="en-US" sz="2200" dirty="0"/>
              <a:t>’</a:t>
            </a:r>
            <a:r>
              <a:rPr lang="en-US" altLang="ja-JP" sz="2200" dirty="0"/>
              <a:t>s rule</a:t>
            </a:r>
            <a:endParaRPr lang="en-US" sz="2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365124" y="1370013"/>
            <a:ext cx="8626475" cy="4040187"/>
          </a:xfrm>
        </p:spPr>
        <p:txBody>
          <a:bodyPr lIns="90488" tIns="44450" rIns="90488" bIns="44450"/>
          <a:lstStyle/>
          <a:p>
            <a:r>
              <a:rPr lang="en-US" sz="2500" dirty="0">
                <a:solidFill>
                  <a:srgbClr val="000000"/>
                </a:solidFill>
                <a:latin typeface="Arial" charset="0"/>
              </a:rPr>
              <a:t>The electron configuration is a listing of the sublevels in order of filling with the number of electrons in that sublevel written as a superscript.</a:t>
            </a:r>
          </a:p>
          <a:p>
            <a:pPr>
              <a:buFontTx/>
              <a:buNone/>
            </a:pPr>
            <a:r>
              <a:rPr lang="en-US" sz="2500" dirty="0">
                <a:solidFill>
                  <a:srgbClr val="000000"/>
                </a:solidFill>
                <a:latin typeface="Arial" charset="0"/>
              </a:rPr>
              <a:t>	Kr = 36 electrons = 1</a:t>
            </a:r>
            <a:r>
              <a:rPr lang="en-US" sz="25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5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5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5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500" i="1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sz="2500" baseline="30000" dirty="0">
                <a:solidFill>
                  <a:srgbClr val="000000"/>
                </a:solidFill>
                <a:latin typeface="Arial" charset="0"/>
              </a:rPr>
              <a:t>6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5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5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500" i="1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sz="2500" baseline="30000" dirty="0">
                <a:solidFill>
                  <a:srgbClr val="000000"/>
                </a:solidFill>
                <a:latin typeface="Arial" charset="0"/>
              </a:rPr>
              <a:t>6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 sz="25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5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500" i="1" dirty="0">
                <a:solidFill>
                  <a:srgbClr val="000000"/>
                </a:solidFill>
                <a:latin typeface="Arial" charset="0"/>
              </a:rPr>
              <a:t>d</a:t>
            </a:r>
            <a:r>
              <a:rPr lang="en-US" sz="2500" baseline="30000" dirty="0">
                <a:solidFill>
                  <a:srgbClr val="000000"/>
                </a:solidFill>
                <a:latin typeface="Arial" charset="0"/>
              </a:rPr>
              <a:t>10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 sz="2500" i="1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sz="2500" baseline="30000" dirty="0">
                <a:solidFill>
                  <a:srgbClr val="000000"/>
                </a:solidFill>
                <a:latin typeface="Arial" charset="0"/>
              </a:rPr>
              <a:t>6</a:t>
            </a:r>
            <a:endParaRPr lang="en-US" sz="2500" dirty="0">
              <a:solidFill>
                <a:srgbClr val="000000"/>
              </a:solidFill>
              <a:latin typeface="Arial" charset="0"/>
            </a:endParaRPr>
          </a:p>
          <a:p>
            <a:r>
              <a:rPr lang="en-US" sz="2500" dirty="0">
                <a:solidFill>
                  <a:srgbClr val="000000"/>
                </a:solidFill>
                <a:latin typeface="Arial" charset="0"/>
              </a:rPr>
              <a:t>A short-hand way of writing an electron configuration is to use the symbol of the previous noble gas in brackets [] to represent all the inner </a:t>
            </a:r>
            <a:r>
              <a:rPr lang="en-US" sz="2500" dirty="0" smtClean="0">
                <a:solidFill>
                  <a:srgbClr val="000000"/>
                </a:solidFill>
                <a:latin typeface="Arial" charset="0"/>
              </a:rPr>
              <a:t>electrons 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and then just write the last set.</a:t>
            </a:r>
          </a:p>
          <a:p>
            <a:pPr>
              <a:buFontTx/>
              <a:buNone/>
            </a:pPr>
            <a:r>
              <a:rPr lang="en-US" sz="2500" dirty="0" err="1">
                <a:solidFill>
                  <a:srgbClr val="000000"/>
                </a:solidFill>
                <a:latin typeface="Arial" charset="0"/>
              </a:rPr>
              <a:t>Rb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 = 37 electrons = 1</a:t>
            </a:r>
            <a:r>
              <a:rPr lang="en-US" sz="25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5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5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5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500" i="1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sz="2500" baseline="30000" dirty="0">
                <a:solidFill>
                  <a:srgbClr val="000000"/>
                </a:solidFill>
                <a:latin typeface="Arial" charset="0"/>
              </a:rPr>
              <a:t>6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5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5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500" i="1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sz="2500" baseline="30000" dirty="0">
                <a:solidFill>
                  <a:srgbClr val="000000"/>
                </a:solidFill>
                <a:latin typeface="Arial" charset="0"/>
              </a:rPr>
              <a:t>6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 sz="25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5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500" i="1" dirty="0">
                <a:solidFill>
                  <a:srgbClr val="000000"/>
                </a:solidFill>
                <a:latin typeface="Arial" charset="0"/>
              </a:rPr>
              <a:t>d</a:t>
            </a:r>
            <a:r>
              <a:rPr lang="en-US" sz="2500" baseline="30000" dirty="0">
                <a:solidFill>
                  <a:srgbClr val="000000"/>
                </a:solidFill>
                <a:latin typeface="Arial" charset="0"/>
              </a:rPr>
              <a:t>10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 sz="2500" i="1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sz="2500" baseline="30000" dirty="0">
                <a:solidFill>
                  <a:srgbClr val="000000"/>
                </a:solidFill>
                <a:latin typeface="Arial" charset="0"/>
              </a:rPr>
              <a:t>6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5</a:t>
            </a:r>
            <a:r>
              <a:rPr lang="en-US" sz="25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500" baseline="30000" dirty="0">
                <a:solidFill>
                  <a:srgbClr val="000000"/>
                </a:solidFill>
                <a:latin typeface="Arial" charset="0"/>
              </a:rPr>
              <a:t>1 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= [Kr]</a:t>
            </a:r>
            <a:r>
              <a:rPr lang="en-US" sz="2500" dirty="0" smtClean="0">
                <a:solidFill>
                  <a:srgbClr val="000000"/>
                </a:solidFill>
                <a:latin typeface="Arial" charset="0"/>
              </a:rPr>
              <a:t>5</a:t>
            </a:r>
            <a:r>
              <a:rPr lang="en-US" sz="2500" i="1" dirty="0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500" baseline="30000" dirty="0" smtClean="0">
                <a:solidFill>
                  <a:srgbClr val="000000"/>
                </a:solidFill>
                <a:latin typeface="Arial" charset="0"/>
              </a:rPr>
              <a:t>1</a:t>
            </a:r>
            <a:endParaRPr lang="en-US" sz="2500" baseline="30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7218"/>
          </a:xfrm>
          <a:noFill/>
        </p:spPr>
        <p:txBody>
          <a:bodyPr/>
          <a:lstStyle/>
          <a:p>
            <a:r>
              <a:rPr lang="en-US" dirty="0" smtClean="0"/>
              <a:t>Electron Configuration of Atoms in Their Ground State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ヒラギノ角ゴ Pro W3" charset="0"/>
              </a:rPr>
              <a:t>Electron Configurations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9"/>
          <a:stretch/>
        </p:blipFill>
        <p:spPr>
          <a:xfrm>
            <a:off x="304800" y="1237488"/>
            <a:ext cx="8534400" cy="42283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ヒラギノ角ゴ Pro W3" charset="0"/>
              </a:rPr>
              <a:t>Valence Electrons</a:t>
            </a: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365760" y="762000"/>
            <a:ext cx="8534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120000"/>
              <a:buFontTx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The electrons in all the sublevels with the highest principal energy shell are called the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valence electrons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</a:t>
            </a:r>
          </a:p>
          <a:p>
            <a:pPr marL="342900" indent="-342900">
              <a:spcBef>
                <a:spcPct val="20000"/>
              </a:spcBef>
              <a:buSzPct val="120000"/>
              <a:buFontTx/>
              <a:buChar char="•"/>
              <a:defRPr/>
            </a:pPr>
            <a:endParaRPr lang="en-US" sz="28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SzPct val="120000"/>
              <a:buFontTx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Electrons in lower energy shells are called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core electrons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endParaRPr lang="en-US" sz="28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SzPct val="120000"/>
              <a:buFontTx/>
              <a:buChar char="•"/>
              <a:defRPr/>
            </a:pPr>
            <a:endParaRPr lang="en-US" sz="28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SzPct val="120000"/>
              <a:buFontTx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One of the most important factors in the way an atom behaves, both chemically and physically, is the number of valence electrons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 </a:t>
            </a:r>
            <a:endParaRPr lang="en-US" sz="28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8"/>
          <a:stretch/>
        </p:blipFill>
        <p:spPr>
          <a:xfrm>
            <a:off x="304800" y="1234440"/>
            <a:ext cx="8534400" cy="4221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365124" y="1141413"/>
            <a:ext cx="8626475" cy="5106987"/>
          </a:xfrm>
        </p:spPr>
        <p:txBody>
          <a:bodyPr lIns="90488" tIns="44450" rIns="90488" bIns="44450"/>
          <a:lstStyle/>
          <a:p>
            <a:pPr eaLnBrk="1" hangingPunct="1"/>
            <a:r>
              <a:rPr lang="en-US" sz="3200" dirty="0">
                <a:latin typeface="Arial" charset="0"/>
              </a:rPr>
              <a:t>The group number corresponds to the number of valence electrons.</a:t>
            </a:r>
          </a:p>
          <a:p>
            <a:pPr eaLnBrk="1" hangingPunct="1"/>
            <a:endParaRPr lang="en-US" sz="3200" dirty="0">
              <a:latin typeface="Arial" charset="0"/>
            </a:endParaRPr>
          </a:p>
          <a:p>
            <a:pPr eaLnBrk="1" hangingPunct="1"/>
            <a:r>
              <a:rPr lang="en-US" sz="3200" dirty="0">
                <a:latin typeface="Arial" charset="0"/>
              </a:rPr>
              <a:t>The length of each </a:t>
            </a:r>
            <a:r>
              <a:rPr lang="ja-JP" altLang="en-US" sz="3200" dirty="0">
                <a:latin typeface="Arial" charset="0"/>
              </a:rPr>
              <a:t>“</a:t>
            </a:r>
            <a:r>
              <a:rPr lang="en-US" altLang="ja-JP" sz="3200" dirty="0">
                <a:latin typeface="Arial" charset="0"/>
              </a:rPr>
              <a:t>block” is the maximum number of electrons the sublevel can hold.</a:t>
            </a:r>
          </a:p>
          <a:p>
            <a:pPr eaLnBrk="1" hangingPunct="1"/>
            <a:endParaRPr lang="en-US" sz="3200" dirty="0">
              <a:latin typeface="Arial" charset="0"/>
            </a:endParaRPr>
          </a:p>
          <a:p>
            <a:pPr eaLnBrk="1" hangingPunct="1"/>
            <a:r>
              <a:rPr lang="en-US" sz="3200" dirty="0">
                <a:latin typeface="Arial" charset="0"/>
              </a:rPr>
              <a:t>The period number corresponds to the principal energy level of the valence electrons.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7218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/>
              <a:t>Electron Configuration and the </a:t>
            </a:r>
            <a:br>
              <a:rPr lang="en-US" dirty="0" smtClean="0"/>
            </a:br>
            <a:r>
              <a:rPr lang="en-US" dirty="0" smtClean="0"/>
              <a:t>Periodic Table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 lIns="90488" tIns="44450" rIns="90488" bIns="44450"/>
          <a:lstStyle/>
          <a:p>
            <a:pPr eaLnBrk="1" hangingPunct="1"/>
            <a:r>
              <a:rPr lang="en-US" sz="2600" dirty="0">
                <a:solidFill>
                  <a:srgbClr val="000000"/>
                </a:solidFill>
                <a:latin typeface="Arial" charset="0"/>
              </a:rPr>
              <a:t>Ordered elements by atomic mass</a:t>
            </a:r>
          </a:p>
          <a:p>
            <a:pPr eaLnBrk="1" hangingPunct="1"/>
            <a:r>
              <a:rPr lang="en-US" sz="2600" dirty="0">
                <a:solidFill>
                  <a:srgbClr val="000000"/>
                </a:solidFill>
                <a:latin typeface="Arial" charset="0"/>
              </a:rPr>
              <a:t>Saw a repeating pattern of properties </a:t>
            </a:r>
          </a:p>
          <a:p>
            <a:pPr eaLnBrk="1" hangingPunct="1"/>
            <a:r>
              <a:rPr lang="en-US" sz="2600" b="1" dirty="0">
                <a:solidFill>
                  <a:srgbClr val="000000"/>
                </a:solidFill>
                <a:latin typeface="Arial" charset="0"/>
              </a:rPr>
              <a:t>Periodic law</a:t>
            </a:r>
            <a:r>
              <a:rPr lang="en-US" sz="2600" dirty="0">
                <a:solidFill>
                  <a:srgbClr val="000000"/>
                </a:solidFill>
                <a:latin typeface="Arial" charset="0"/>
              </a:rPr>
              <a:t>: When the elements are </a:t>
            </a:r>
            <a:br>
              <a:rPr lang="en-US" sz="2600" dirty="0">
                <a:solidFill>
                  <a:srgbClr val="000000"/>
                </a:solidFill>
                <a:latin typeface="Arial" charset="0"/>
              </a:rPr>
            </a:br>
            <a:r>
              <a:rPr lang="en-US" sz="2600" dirty="0">
                <a:solidFill>
                  <a:srgbClr val="000000"/>
                </a:solidFill>
                <a:latin typeface="Arial" charset="0"/>
              </a:rPr>
              <a:t>arranged in order of increasing atomic </a:t>
            </a:r>
            <a:br>
              <a:rPr lang="en-US" sz="2600" dirty="0">
                <a:solidFill>
                  <a:srgbClr val="000000"/>
                </a:solidFill>
                <a:latin typeface="Arial" charset="0"/>
              </a:rPr>
            </a:br>
            <a:r>
              <a:rPr lang="en-US" sz="2600" dirty="0">
                <a:solidFill>
                  <a:srgbClr val="000000"/>
                </a:solidFill>
                <a:latin typeface="Arial" charset="0"/>
              </a:rPr>
              <a:t>mass, certain sets of properties recur </a:t>
            </a:r>
            <a:br>
              <a:rPr lang="en-US" sz="2600" dirty="0">
                <a:solidFill>
                  <a:srgbClr val="000000"/>
                </a:solidFill>
                <a:latin typeface="Arial" charset="0"/>
              </a:rPr>
            </a:br>
            <a:r>
              <a:rPr lang="en-US" sz="2600" dirty="0">
                <a:solidFill>
                  <a:srgbClr val="000000"/>
                </a:solidFill>
                <a:latin typeface="Arial" charset="0"/>
              </a:rPr>
              <a:t>periodically.</a:t>
            </a:r>
          </a:p>
          <a:p>
            <a:pPr eaLnBrk="1" hangingPunct="1"/>
            <a:r>
              <a:rPr lang="en-US" sz="2600" dirty="0">
                <a:solidFill>
                  <a:srgbClr val="000000"/>
                </a:solidFill>
                <a:latin typeface="Arial" charset="0"/>
              </a:rPr>
              <a:t>Put elements with similar properties in the same column</a:t>
            </a:r>
          </a:p>
          <a:p>
            <a:pPr eaLnBrk="1" hangingPunct="1"/>
            <a:r>
              <a:rPr lang="en-US" sz="2600" dirty="0">
                <a:solidFill>
                  <a:srgbClr val="000000"/>
                </a:solidFill>
                <a:latin typeface="Arial" charset="0"/>
              </a:rPr>
              <a:t>Used pattern to predict properties of undiscovered elements</a:t>
            </a:r>
          </a:p>
          <a:p>
            <a:pPr eaLnBrk="1" hangingPunct="1"/>
            <a:r>
              <a:rPr lang="en-US" sz="2600" dirty="0">
                <a:solidFill>
                  <a:srgbClr val="000000"/>
                </a:solidFill>
                <a:latin typeface="Arial" charset="0"/>
              </a:rPr>
              <a:t>Where atomic mass order did not fit other properties, he </a:t>
            </a:r>
            <a:r>
              <a:rPr lang="en-US" sz="2600" dirty="0" smtClean="0">
                <a:solidFill>
                  <a:srgbClr val="000000"/>
                </a:solidFill>
                <a:latin typeface="Arial" charset="0"/>
              </a:rPr>
              <a:t>reordered </a:t>
            </a:r>
            <a:r>
              <a:rPr lang="en-US" sz="2600" dirty="0">
                <a:solidFill>
                  <a:srgbClr val="000000"/>
                </a:solidFill>
                <a:latin typeface="Arial" charset="0"/>
              </a:rPr>
              <a:t>by other properties.</a:t>
            </a:r>
          </a:p>
          <a:p>
            <a:pPr lvl="1" eaLnBrk="1" hangingPunct="1"/>
            <a:r>
              <a:rPr lang="en-US" dirty="0" err="1">
                <a:solidFill>
                  <a:srgbClr val="000000"/>
                </a:solidFill>
                <a:latin typeface="Arial" charset="0"/>
              </a:rPr>
              <a:t>Te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and 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cs typeface="ヒラギノ角ゴ Pro W3" charset="0"/>
              </a:rPr>
              <a:t>Mendeleev (1834–1907)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533400"/>
            <a:ext cx="2217420" cy="2743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9"/>
          <a:stretch/>
        </p:blipFill>
        <p:spPr>
          <a:xfrm>
            <a:off x="304800" y="637032"/>
            <a:ext cx="8534400" cy="5404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2"/>
          <a:stretch/>
        </p:blipFill>
        <p:spPr>
          <a:xfrm>
            <a:off x="304800" y="426720"/>
            <a:ext cx="8534400" cy="58405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2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  <a:cs typeface="ヒラギノ角ゴ Pro W3" charset="0"/>
              </a:rPr>
              <a:t>Irregular Electron Configurations </a:t>
            </a:r>
          </a:p>
        </p:txBody>
      </p:sp>
      <p:sp>
        <p:nvSpPr>
          <p:cNvPr id="3686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>
                <a:latin typeface="Arial" charset="0"/>
              </a:rPr>
              <a:t>We know that, because of sublevel splitting, the 4</a:t>
            </a:r>
            <a:r>
              <a:rPr lang="en-US" sz="2400" i="1">
                <a:latin typeface="Arial" charset="0"/>
              </a:rPr>
              <a:t>s</a:t>
            </a:r>
            <a:r>
              <a:rPr lang="en-US" sz="2400">
                <a:latin typeface="Arial" charset="0"/>
              </a:rPr>
              <a:t> sublevel is lower in energy than the 3</a:t>
            </a:r>
            <a:r>
              <a:rPr lang="en-US" sz="2400" i="1">
                <a:latin typeface="Arial" charset="0"/>
              </a:rPr>
              <a:t>d</a:t>
            </a:r>
            <a:r>
              <a:rPr lang="en-US" sz="2400">
                <a:latin typeface="Arial" charset="0"/>
              </a:rPr>
              <a:t>; therefore, the 4</a:t>
            </a:r>
            <a:r>
              <a:rPr lang="en-US" sz="2400" i="1">
                <a:latin typeface="Arial" charset="0"/>
              </a:rPr>
              <a:t>s</a:t>
            </a:r>
            <a:r>
              <a:rPr lang="en-US" sz="2400">
                <a:latin typeface="Arial" charset="0"/>
              </a:rPr>
              <a:t> fills before the 3</a:t>
            </a:r>
            <a:r>
              <a:rPr lang="en-US" sz="2400" i="1">
                <a:latin typeface="Arial" charset="0"/>
              </a:rPr>
              <a:t>d.</a:t>
            </a:r>
            <a:endParaRPr lang="en-US" sz="2400">
              <a:latin typeface="Arial" charset="0"/>
            </a:endParaRPr>
          </a:p>
          <a:p>
            <a:endParaRPr lang="en-US" sz="2400">
              <a:latin typeface="Arial" charset="0"/>
            </a:endParaRPr>
          </a:p>
          <a:p>
            <a:r>
              <a:rPr lang="en-US" sz="2400">
                <a:latin typeface="Arial" charset="0"/>
              </a:rPr>
              <a:t>But the difference in energy is not large.</a:t>
            </a:r>
          </a:p>
          <a:p>
            <a:endParaRPr lang="en-US" sz="2400">
              <a:latin typeface="Arial" charset="0"/>
            </a:endParaRPr>
          </a:p>
          <a:p>
            <a:r>
              <a:rPr lang="en-US" sz="2400">
                <a:latin typeface="Arial" charset="0"/>
              </a:rPr>
              <a:t>Some of the transition metals have irregular electron configurations in which the </a:t>
            </a:r>
            <a:r>
              <a:rPr lang="en-US" sz="2400" i="1">
                <a:latin typeface="Arial" charset="0"/>
              </a:rPr>
              <a:t>ns</a:t>
            </a:r>
            <a:r>
              <a:rPr lang="en-US" sz="2400">
                <a:latin typeface="Arial" charset="0"/>
              </a:rPr>
              <a:t> only partially fills before the (</a:t>
            </a:r>
            <a:r>
              <a:rPr lang="en-US" sz="2400" i="1">
                <a:latin typeface="Arial" charset="0"/>
              </a:rPr>
              <a:t>n</a:t>
            </a:r>
            <a:r>
              <a:rPr lang="en-US" sz="2400">
                <a:latin typeface="Arial" charset="0"/>
                <a:cs typeface="Arial" charset="0"/>
              </a:rPr>
              <a:t>−</a:t>
            </a:r>
            <a:r>
              <a:rPr lang="en-US" sz="2400">
                <a:latin typeface="Arial" charset="0"/>
              </a:rPr>
              <a:t>1)</a:t>
            </a:r>
            <a:r>
              <a:rPr lang="en-US" sz="2400" i="1">
                <a:latin typeface="Arial" charset="0"/>
              </a:rPr>
              <a:t>d</a:t>
            </a:r>
            <a:r>
              <a:rPr lang="en-US" sz="2400">
                <a:latin typeface="Arial" charset="0"/>
              </a:rPr>
              <a:t> or doesn</a:t>
            </a:r>
            <a:r>
              <a:rPr lang="ja-JP" altLang="en-US" sz="2400">
                <a:latin typeface="Arial" charset="0"/>
              </a:rPr>
              <a:t>’</a:t>
            </a:r>
            <a:r>
              <a:rPr lang="en-US" altLang="ja-JP" sz="2400">
                <a:latin typeface="Arial" charset="0"/>
              </a:rPr>
              <a:t>t fill at all.</a:t>
            </a:r>
          </a:p>
          <a:p>
            <a:endParaRPr lang="en-US" sz="2400">
              <a:latin typeface="Arial" charset="0"/>
            </a:endParaRPr>
          </a:p>
          <a:p>
            <a:r>
              <a:rPr lang="en-US" sz="2400">
                <a:latin typeface="Arial" charset="0"/>
              </a:rPr>
              <a:t>Therefore, their electron configuration must be found experimentally.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  <a:cs typeface="ヒラギノ角ゴ Pro W3" charset="0"/>
              </a:rPr>
              <a:t>Irregular Electron Configurations</a:t>
            </a:r>
          </a:p>
        </p:txBody>
      </p:sp>
      <p:sp>
        <p:nvSpPr>
          <p:cNvPr id="37891" name="Content Placeholder 3"/>
          <p:cNvSpPr>
            <a:spLocks noGrp="1"/>
          </p:cNvSpPr>
          <p:nvPr>
            <p:ph sz="half" idx="1"/>
          </p:nvPr>
        </p:nvSpPr>
        <p:spPr>
          <a:xfrm>
            <a:off x="365760" y="1141413"/>
            <a:ext cx="4038600" cy="5106987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Expected</a:t>
            </a:r>
          </a:p>
          <a:p>
            <a:r>
              <a:rPr lang="en-US" dirty="0">
                <a:latin typeface="Arial" charset="0"/>
              </a:rPr>
              <a:t>Cr = [</a:t>
            </a:r>
            <a:r>
              <a:rPr lang="en-US" dirty="0" err="1">
                <a:latin typeface="Arial" charset="0"/>
              </a:rPr>
              <a:t>Ar</a:t>
            </a:r>
            <a:r>
              <a:rPr lang="en-US" dirty="0">
                <a:latin typeface="Arial" charset="0"/>
              </a:rPr>
              <a:t>]4</a:t>
            </a:r>
            <a:r>
              <a:rPr lang="en-US" i="1" dirty="0">
                <a:latin typeface="Arial" charset="0"/>
              </a:rPr>
              <a:t>s</a:t>
            </a:r>
            <a:r>
              <a:rPr lang="en-US" baseline="30000" dirty="0">
                <a:latin typeface="Arial" charset="0"/>
              </a:rPr>
              <a:t>2</a:t>
            </a:r>
            <a:r>
              <a:rPr lang="en-US" dirty="0">
                <a:latin typeface="Arial" charset="0"/>
              </a:rPr>
              <a:t>3</a:t>
            </a:r>
            <a:r>
              <a:rPr lang="en-US" i="1" dirty="0">
                <a:latin typeface="Arial" charset="0"/>
              </a:rPr>
              <a:t>d</a:t>
            </a:r>
            <a:r>
              <a:rPr lang="en-US" baseline="30000" dirty="0">
                <a:latin typeface="Arial" charset="0"/>
              </a:rPr>
              <a:t>4</a:t>
            </a:r>
          </a:p>
          <a:p>
            <a:r>
              <a:rPr lang="en-US" dirty="0">
                <a:latin typeface="Arial" charset="0"/>
              </a:rPr>
              <a:t>Cu = [</a:t>
            </a:r>
            <a:r>
              <a:rPr lang="en-US" dirty="0" err="1">
                <a:latin typeface="Arial" charset="0"/>
              </a:rPr>
              <a:t>Ar</a:t>
            </a:r>
            <a:r>
              <a:rPr lang="en-US" dirty="0">
                <a:latin typeface="Arial" charset="0"/>
              </a:rPr>
              <a:t>]4</a:t>
            </a:r>
            <a:r>
              <a:rPr lang="en-US" i="1" dirty="0">
                <a:latin typeface="Arial" charset="0"/>
              </a:rPr>
              <a:t>s</a:t>
            </a:r>
            <a:r>
              <a:rPr lang="en-US" baseline="30000" dirty="0">
                <a:latin typeface="Arial" charset="0"/>
              </a:rPr>
              <a:t>2</a:t>
            </a:r>
            <a:r>
              <a:rPr lang="en-US" dirty="0">
                <a:latin typeface="Arial" charset="0"/>
              </a:rPr>
              <a:t>3</a:t>
            </a:r>
            <a:r>
              <a:rPr lang="en-US" i="1" dirty="0">
                <a:latin typeface="Arial" charset="0"/>
              </a:rPr>
              <a:t>d</a:t>
            </a:r>
            <a:r>
              <a:rPr lang="en-US" baseline="30000" dirty="0">
                <a:latin typeface="Arial" charset="0"/>
              </a:rPr>
              <a:t>9</a:t>
            </a:r>
          </a:p>
          <a:p>
            <a:r>
              <a:rPr lang="en-US" dirty="0">
                <a:latin typeface="Arial" charset="0"/>
              </a:rPr>
              <a:t>Mo = [Kr]5</a:t>
            </a:r>
            <a:r>
              <a:rPr lang="en-US" i="1" dirty="0">
                <a:latin typeface="Arial" charset="0"/>
              </a:rPr>
              <a:t>s</a:t>
            </a:r>
            <a:r>
              <a:rPr lang="en-US" baseline="30000" dirty="0">
                <a:latin typeface="Arial" charset="0"/>
              </a:rPr>
              <a:t>2</a:t>
            </a:r>
            <a:r>
              <a:rPr lang="en-US" dirty="0">
                <a:latin typeface="Arial" charset="0"/>
              </a:rPr>
              <a:t>4</a:t>
            </a:r>
            <a:r>
              <a:rPr lang="en-US" i="1" dirty="0">
                <a:latin typeface="Arial" charset="0"/>
              </a:rPr>
              <a:t>d</a:t>
            </a:r>
            <a:r>
              <a:rPr lang="en-US" baseline="30000" dirty="0">
                <a:latin typeface="Arial" charset="0"/>
              </a:rPr>
              <a:t>4</a:t>
            </a:r>
          </a:p>
          <a:p>
            <a:r>
              <a:rPr lang="en-US" dirty="0" err="1">
                <a:latin typeface="Arial" charset="0"/>
              </a:rPr>
              <a:t>Ru</a:t>
            </a:r>
            <a:r>
              <a:rPr lang="en-US" dirty="0">
                <a:latin typeface="Arial" charset="0"/>
              </a:rPr>
              <a:t> = [Kr]5</a:t>
            </a:r>
            <a:r>
              <a:rPr lang="en-US" i="1" dirty="0">
                <a:latin typeface="Arial" charset="0"/>
              </a:rPr>
              <a:t>s</a:t>
            </a:r>
            <a:r>
              <a:rPr lang="en-US" baseline="30000" dirty="0">
                <a:latin typeface="Arial" charset="0"/>
              </a:rPr>
              <a:t>2</a:t>
            </a:r>
            <a:r>
              <a:rPr lang="en-US" dirty="0">
                <a:latin typeface="Arial" charset="0"/>
              </a:rPr>
              <a:t>4</a:t>
            </a:r>
            <a:r>
              <a:rPr lang="en-US" i="1" dirty="0">
                <a:latin typeface="Arial" charset="0"/>
              </a:rPr>
              <a:t>d</a:t>
            </a:r>
            <a:r>
              <a:rPr lang="en-US" baseline="30000" dirty="0">
                <a:latin typeface="Arial" charset="0"/>
              </a:rPr>
              <a:t>6</a:t>
            </a:r>
          </a:p>
          <a:p>
            <a:r>
              <a:rPr lang="en-US" dirty="0" err="1">
                <a:latin typeface="Arial" charset="0"/>
              </a:rPr>
              <a:t>Pd</a:t>
            </a:r>
            <a:r>
              <a:rPr lang="en-US" dirty="0">
                <a:latin typeface="Arial" charset="0"/>
              </a:rPr>
              <a:t> = [Kr]5</a:t>
            </a:r>
            <a:r>
              <a:rPr lang="en-US" i="1" dirty="0">
                <a:latin typeface="Arial" charset="0"/>
              </a:rPr>
              <a:t>s</a:t>
            </a:r>
            <a:r>
              <a:rPr lang="en-US" baseline="30000" dirty="0">
                <a:latin typeface="Arial" charset="0"/>
              </a:rPr>
              <a:t>2</a:t>
            </a:r>
            <a:r>
              <a:rPr lang="en-US" dirty="0">
                <a:latin typeface="Arial" charset="0"/>
              </a:rPr>
              <a:t>4</a:t>
            </a:r>
            <a:r>
              <a:rPr lang="en-US" i="1" dirty="0">
                <a:latin typeface="Arial" charset="0"/>
              </a:rPr>
              <a:t>d</a:t>
            </a:r>
            <a:r>
              <a:rPr lang="en-US" baseline="30000" dirty="0">
                <a:latin typeface="Arial" charset="0"/>
              </a:rPr>
              <a:t>8</a:t>
            </a:r>
          </a:p>
        </p:txBody>
      </p:sp>
      <p:sp>
        <p:nvSpPr>
          <p:cNvPr id="37892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Found experimentally</a:t>
            </a:r>
          </a:p>
          <a:p>
            <a:r>
              <a:rPr lang="en-US">
                <a:latin typeface="Arial" charset="0"/>
              </a:rPr>
              <a:t>Cr = [Ar]4</a:t>
            </a:r>
            <a:r>
              <a:rPr lang="en-US" i="1">
                <a:latin typeface="Arial" charset="0"/>
              </a:rPr>
              <a:t>s</a:t>
            </a:r>
            <a:r>
              <a:rPr lang="en-US" baseline="30000">
                <a:latin typeface="Arial" charset="0"/>
              </a:rPr>
              <a:t>1</a:t>
            </a:r>
            <a:r>
              <a:rPr lang="en-US">
                <a:latin typeface="Arial" charset="0"/>
              </a:rPr>
              <a:t>3</a:t>
            </a:r>
            <a:r>
              <a:rPr lang="en-US" i="1">
                <a:latin typeface="Arial" charset="0"/>
              </a:rPr>
              <a:t>d</a:t>
            </a:r>
            <a:r>
              <a:rPr lang="en-US" baseline="30000">
                <a:latin typeface="Arial" charset="0"/>
              </a:rPr>
              <a:t>5</a:t>
            </a:r>
          </a:p>
          <a:p>
            <a:r>
              <a:rPr lang="en-US">
                <a:latin typeface="Arial" charset="0"/>
              </a:rPr>
              <a:t>Cu = [Ar]4</a:t>
            </a:r>
            <a:r>
              <a:rPr lang="en-US" i="1">
                <a:latin typeface="Arial" charset="0"/>
              </a:rPr>
              <a:t>s</a:t>
            </a:r>
            <a:r>
              <a:rPr lang="en-US" baseline="30000">
                <a:latin typeface="Arial" charset="0"/>
              </a:rPr>
              <a:t>1</a:t>
            </a:r>
            <a:r>
              <a:rPr lang="en-US">
                <a:latin typeface="Arial" charset="0"/>
              </a:rPr>
              <a:t>3</a:t>
            </a:r>
            <a:r>
              <a:rPr lang="en-US" i="1">
                <a:latin typeface="Arial" charset="0"/>
              </a:rPr>
              <a:t>d</a:t>
            </a:r>
            <a:r>
              <a:rPr lang="en-US" baseline="30000">
                <a:latin typeface="Arial" charset="0"/>
              </a:rPr>
              <a:t>10</a:t>
            </a:r>
          </a:p>
          <a:p>
            <a:r>
              <a:rPr lang="en-US">
                <a:latin typeface="Arial" charset="0"/>
              </a:rPr>
              <a:t>Mo = [Kr]5</a:t>
            </a:r>
            <a:r>
              <a:rPr lang="en-US" i="1">
                <a:latin typeface="Arial" charset="0"/>
              </a:rPr>
              <a:t>s</a:t>
            </a:r>
            <a:r>
              <a:rPr lang="en-US" baseline="30000">
                <a:latin typeface="Arial" charset="0"/>
              </a:rPr>
              <a:t>1</a:t>
            </a:r>
            <a:r>
              <a:rPr lang="en-US">
                <a:latin typeface="Arial" charset="0"/>
              </a:rPr>
              <a:t>4</a:t>
            </a:r>
            <a:r>
              <a:rPr lang="en-US" i="1">
                <a:latin typeface="Arial" charset="0"/>
              </a:rPr>
              <a:t>d</a:t>
            </a:r>
            <a:r>
              <a:rPr lang="en-US" baseline="30000">
                <a:latin typeface="Arial" charset="0"/>
              </a:rPr>
              <a:t>5</a:t>
            </a:r>
          </a:p>
          <a:p>
            <a:r>
              <a:rPr lang="en-US">
                <a:latin typeface="Arial" charset="0"/>
              </a:rPr>
              <a:t>Ru = [Kr]5</a:t>
            </a:r>
            <a:r>
              <a:rPr lang="en-US" i="1">
                <a:latin typeface="Arial" charset="0"/>
              </a:rPr>
              <a:t>s</a:t>
            </a:r>
            <a:r>
              <a:rPr lang="en-US" baseline="30000">
                <a:latin typeface="Arial" charset="0"/>
              </a:rPr>
              <a:t>1</a:t>
            </a:r>
            <a:r>
              <a:rPr lang="en-US">
                <a:latin typeface="Arial" charset="0"/>
              </a:rPr>
              <a:t>4</a:t>
            </a:r>
            <a:r>
              <a:rPr lang="en-US" i="1">
                <a:latin typeface="Arial" charset="0"/>
              </a:rPr>
              <a:t>d</a:t>
            </a:r>
            <a:r>
              <a:rPr lang="en-US" baseline="30000">
                <a:latin typeface="Arial" charset="0"/>
              </a:rPr>
              <a:t>7</a:t>
            </a:r>
          </a:p>
          <a:p>
            <a:r>
              <a:rPr lang="en-US">
                <a:latin typeface="Arial" charset="0"/>
              </a:rPr>
              <a:t>Pd = [Kr]5</a:t>
            </a:r>
            <a:r>
              <a:rPr lang="en-US" i="1">
                <a:latin typeface="Arial" charset="0"/>
              </a:rPr>
              <a:t>s</a:t>
            </a:r>
            <a:r>
              <a:rPr lang="en-US" baseline="30000">
                <a:latin typeface="Arial" charset="0"/>
              </a:rPr>
              <a:t>0</a:t>
            </a:r>
            <a:r>
              <a:rPr lang="en-US">
                <a:latin typeface="Arial" charset="0"/>
              </a:rPr>
              <a:t>4</a:t>
            </a:r>
            <a:r>
              <a:rPr lang="en-US" i="1">
                <a:latin typeface="Arial" charset="0"/>
              </a:rPr>
              <a:t>d</a:t>
            </a:r>
            <a:r>
              <a:rPr lang="en-US" baseline="30000">
                <a:latin typeface="Arial" charset="0"/>
              </a:rPr>
              <a:t>10</a:t>
            </a:r>
          </a:p>
          <a:p>
            <a:pPr>
              <a:buFontTx/>
              <a:buNone/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838200"/>
            <a:ext cx="5029200" cy="41148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properties of the elements follow a periodic pattern.</a:t>
            </a:r>
          </a:p>
          <a:p>
            <a:pPr lvl="1" eaLnBrk="1" hangingPunct="1"/>
            <a:r>
              <a:rPr lang="en-US" dirty="0">
                <a:latin typeface="Arial" charset="0"/>
              </a:rPr>
              <a:t>Elements in the same column have similar properties.</a:t>
            </a:r>
          </a:p>
          <a:p>
            <a:pPr lvl="1" eaLnBrk="1" hangingPunct="1"/>
            <a:r>
              <a:rPr lang="en-US" dirty="0">
                <a:latin typeface="Arial" charset="0"/>
              </a:rPr>
              <a:t>The elements in a period show a pattern that repeats.</a:t>
            </a:r>
          </a:p>
          <a:p>
            <a:pPr eaLnBrk="1" hangingPunct="1"/>
            <a:r>
              <a:rPr lang="en-US" dirty="0">
                <a:latin typeface="Arial" charset="0"/>
              </a:rPr>
              <a:t>The quantum-mechanical model explains this because the number of valence electrons and the types of orbitals they occupy are also periodic.</a:t>
            </a: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ヒラギノ角ゴ Pro W3" charset="0"/>
              </a:rPr>
              <a:t>Properties and Electron Configuration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"/>
          <a:stretch/>
        </p:blipFill>
        <p:spPr>
          <a:xfrm>
            <a:off x="6040557" y="533400"/>
            <a:ext cx="676797" cy="3044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6"/>
          <a:stretch/>
        </p:blipFill>
        <p:spPr>
          <a:xfrm>
            <a:off x="7419912" y="533400"/>
            <a:ext cx="677882" cy="3044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2"/>
          <a:stretch/>
        </p:blipFill>
        <p:spPr>
          <a:xfrm>
            <a:off x="5872628" y="3733800"/>
            <a:ext cx="1012653" cy="3044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6"/>
          <a:stretch/>
        </p:blipFill>
        <p:spPr>
          <a:xfrm>
            <a:off x="7296792" y="3733800"/>
            <a:ext cx="924121" cy="304495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  <a:solidFill>
            <a:srgbClr val="FFFFFF"/>
          </a:solidFill>
        </p:spPr>
        <p:txBody>
          <a:bodyPr/>
          <a:lstStyle/>
          <a:p>
            <a:r>
              <a:rPr lang="en-US" dirty="0">
                <a:latin typeface="Arial" charset="0"/>
                <a:cs typeface="ヒラギノ角ゴ Pro W3" charset="0"/>
              </a:rPr>
              <a:t>The Noble Gas Electron Configuration</a:t>
            </a:r>
            <a:endParaRPr lang="en-US" sz="2800" dirty="0">
              <a:latin typeface="Arial" charset="0"/>
              <a:cs typeface="ヒラギノ角ゴ Pro W3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4175" y="1295400"/>
            <a:ext cx="66294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The noble gases have eight valence electrons.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Except for He, which has only two electrons</a:t>
            </a:r>
          </a:p>
          <a:p>
            <a:pPr>
              <a:lnSpc>
                <a:spcPct val="90000"/>
              </a:lnSpc>
            </a:pPr>
            <a:endParaRPr lang="en-US" sz="2800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They are especially nonreactive.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He and Ne are practically inert.</a:t>
            </a:r>
          </a:p>
          <a:p>
            <a:pPr>
              <a:lnSpc>
                <a:spcPct val="90000"/>
              </a:lnSpc>
            </a:pPr>
            <a:endParaRPr lang="en-US" sz="2800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The reason the noble gases are so nonreactive is that the electron configuration of the noble gases is especially stable.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"/>
          <a:stretch/>
        </p:blipFill>
        <p:spPr>
          <a:xfrm>
            <a:off x="7391400" y="1056132"/>
            <a:ext cx="1054828" cy="47457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  <a:cs typeface="ヒラギノ角ゴ Pro W3" charset="0"/>
              </a:rPr>
              <a:t>The Alkali Metals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4175" y="1219200"/>
            <a:ext cx="6477000" cy="4114800"/>
          </a:xfrm>
        </p:spPr>
        <p:txBody>
          <a:bodyPr/>
          <a:lstStyle/>
          <a:p>
            <a:r>
              <a:rPr lang="en-US" sz="2800" dirty="0">
                <a:latin typeface="Arial" charset="0"/>
              </a:rPr>
              <a:t>The </a:t>
            </a:r>
            <a:r>
              <a:rPr lang="en-US" sz="2800" b="1" dirty="0">
                <a:latin typeface="Arial" charset="0"/>
              </a:rPr>
              <a:t>alkali</a:t>
            </a:r>
            <a:r>
              <a:rPr lang="en-US" sz="2800" dirty="0">
                <a:latin typeface="Arial" charset="0"/>
              </a:rPr>
              <a:t> metals have one more electron than the previous noble gas.</a:t>
            </a:r>
          </a:p>
          <a:p>
            <a:pPr marL="0" indent="0">
              <a:buNone/>
            </a:pPr>
            <a:endParaRPr lang="en-US" sz="2800" dirty="0">
              <a:latin typeface="Arial" charset="0"/>
            </a:endParaRPr>
          </a:p>
          <a:p>
            <a:r>
              <a:rPr lang="en-US" sz="2800" dirty="0">
                <a:latin typeface="Arial" charset="0"/>
              </a:rPr>
              <a:t>In their reactions, the alkali metals tend to lose one electron, resulting in the same electron configuration as a noble gas.</a:t>
            </a:r>
          </a:p>
          <a:p>
            <a:pPr lvl="1"/>
            <a:r>
              <a:rPr lang="en-US" sz="2400" dirty="0">
                <a:latin typeface="Arial" charset="0"/>
              </a:rPr>
              <a:t>Forming a </a:t>
            </a:r>
            <a:r>
              <a:rPr lang="en-US" sz="2400" dirty="0" err="1">
                <a:latin typeface="Arial" charset="0"/>
              </a:rPr>
              <a:t>cation</a:t>
            </a:r>
            <a:r>
              <a:rPr lang="en-US" sz="2400" dirty="0">
                <a:latin typeface="Arial" charset="0"/>
              </a:rPr>
              <a:t> with a 1+ charge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6"/>
          <a:stretch/>
        </p:blipFill>
        <p:spPr>
          <a:xfrm>
            <a:off x="7419911" y="1056132"/>
            <a:ext cx="1056519" cy="47457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72575" cy="579438"/>
          </a:xfrm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  <a:cs typeface="ヒラギノ角ゴ Pro W3" charset="0"/>
              </a:rPr>
              <a:t>The Halogens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990600"/>
            <a:ext cx="65532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latin typeface="Arial" charset="0"/>
              </a:rPr>
              <a:t>Have one fewer electron than the next </a:t>
            </a:r>
            <a:br>
              <a:rPr lang="en-US" sz="2400">
                <a:latin typeface="Arial" charset="0"/>
              </a:rPr>
            </a:br>
            <a:r>
              <a:rPr lang="en-US" sz="2400">
                <a:latin typeface="Arial" charset="0"/>
              </a:rPr>
              <a:t>noble gas</a:t>
            </a:r>
          </a:p>
          <a:p>
            <a:pPr>
              <a:lnSpc>
                <a:spcPct val="90000"/>
              </a:lnSpc>
            </a:pPr>
            <a:endParaRPr lang="en-US" sz="240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400">
                <a:latin typeface="Arial" charset="0"/>
              </a:rPr>
              <a:t>In their reactions with metals, the halogens tend to gain an electron and attain the electron configuration of the next noble gas, forming an anion with charge 1−.</a:t>
            </a:r>
          </a:p>
          <a:p>
            <a:pPr>
              <a:lnSpc>
                <a:spcPct val="90000"/>
              </a:lnSpc>
            </a:pPr>
            <a:endParaRPr lang="en-US" sz="240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400">
                <a:latin typeface="Arial" charset="0"/>
              </a:rPr>
              <a:t>In their reactions with nonmetals, they tend to share electrons with the other nonmetal so that each attains the electron configuration of a noble gas.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6"/>
          <a:stretch/>
        </p:blipFill>
        <p:spPr>
          <a:xfrm>
            <a:off x="7239000" y="914400"/>
            <a:ext cx="1479149" cy="487375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ヒラギノ角ゴ Pro W3" charset="0"/>
              </a:rPr>
              <a:t>Electron Configuration and Ion Charge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365124" y="838200"/>
            <a:ext cx="8778876" cy="5106987"/>
          </a:xfrm>
        </p:spPr>
        <p:txBody>
          <a:bodyPr/>
          <a:lstStyle/>
          <a:p>
            <a:pPr eaLnBrk="1" hangingPunct="1"/>
            <a:r>
              <a:rPr lang="en-US" sz="2600" dirty="0">
                <a:latin typeface="Arial" charset="0"/>
              </a:rPr>
              <a:t>We have seen that many metals and nonmetals form one </a:t>
            </a:r>
            <a:r>
              <a:rPr lang="en-US" sz="2600" dirty="0" smtClean="0">
                <a:latin typeface="Arial" charset="0"/>
              </a:rPr>
              <a:t>ion </a:t>
            </a:r>
            <a:r>
              <a:rPr lang="en-US" sz="2600" dirty="0">
                <a:latin typeface="Arial" charset="0"/>
              </a:rPr>
              <a:t>and that the charge on that ion is predictable based on its position on the periodic table.</a:t>
            </a:r>
          </a:p>
          <a:p>
            <a:pPr lvl="1" eaLnBrk="1" hangingPunct="1"/>
            <a:r>
              <a:rPr lang="en-US" dirty="0">
                <a:latin typeface="Arial" charset="0"/>
              </a:rPr>
              <a:t>Group 1A = 1+, group 2A = 2+, group 7A = 1−, 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group 6A = 2−, etc.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r>
              <a:rPr lang="en-US" sz="2600" dirty="0">
                <a:latin typeface="Arial" charset="0"/>
              </a:rPr>
              <a:t>These atoms form ions that will result in an electron configuration that is the same as the nearest noble gas.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3"/>
          <a:stretch/>
        </p:blipFill>
        <p:spPr>
          <a:xfrm>
            <a:off x="304800" y="1725168"/>
            <a:ext cx="8534400" cy="32269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cs typeface="ヒラギノ角ゴ Pro W3" charset="0"/>
              </a:rPr>
              <a:t>Mendeleev</a:t>
            </a:r>
            <a:r>
              <a:rPr lang="ja-JP" altLang="en-US" dirty="0" smtClean="0">
                <a:latin typeface="Arial" charset="0"/>
                <a:cs typeface="ヒラギノ角ゴ Pro W3" charset="0"/>
              </a:rPr>
              <a:t>’</a:t>
            </a:r>
            <a:r>
              <a:rPr lang="en-US" altLang="ja-JP" dirty="0" smtClean="0">
                <a:latin typeface="Arial" charset="0"/>
                <a:cs typeface="ヒラギノ角ゴ Pro W3" charset="0"/>
              </a:rPr>
              <a:t>s Predictions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0"/>
          <a:stretch/>
        </p:blipFill>
        <p:spPr>
          <a:xfrm>
            <a:off x="304800" y="1810512"/>
            <a:ext cx="8534400" cy="30799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4653"/>
          </a:xfrm>
          <a:solidFill>
            <a:srgbClr val="FFFFFF"/>
          </a:solidFill>
        </p:spPr>
        <p:txBody>
          <a:bodyPr lIns="90488" tIns="44450" rIns="90488" bIns="44450"/>
          <a:lstStyle/>
          <a:p>
            <a:pPr marL="342900" eaLnBrk="1" hangingPunct="1"/>
            <a:r>
              <a:rPr lang="en-US" dirty="0">
                <a:latin typeface="Arial" charset="0"/>
                <a:cs typeface="ヒラギノ角ゴ Pro W3" charset="0"/>
              </a:rPr>
              <a:t>Electron Configuration of Anions in Their Ground State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365124" y="1141413"/>
            <a:ext cx="8626475" cy="5106987"/>
          </a:xfrm>
        </p:spPr>
        <p:txBody>
          <a:bodyPr lIns="90488" tIns="44450" rIns="90488" bIns="44450"/>
          <a:lstStyle/>
          <a:p>
            <a:pPr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Anions are formed when nonmetal atoms gain enough electrons to have eight valence electrons.</a:t>
            </a:r>
          </a:p>
          <a:p>
            <a:pPr lvl="1"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Filling the 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and 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sublevels of the valence shell</a:t>
            </a:r>
          </a:p>
          <a:p>
            <a:pPr eaLnBrk="1" hangingPunct="1"/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The sulfur atom has six valence electrons.</a:t>
            </a:r>
          </a:p>
          <a:p>
            <a:pPr lvl="1" eaLnBrk="1" hangingPunct="1">
              <a:buFont typeface="Wingdings" charset="0"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S atom = 1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6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4</a:t>
            </a:r>
          </a:p>
          <a:p>
            <a:pPr eaLnBrk="1" hangingPunct="1"/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To have eight valence electrons, sulfur must gain two more.</a:t>
            </a:r>
          </a:p>
          <a:p>
            <a:pPr lvl="1" eaLnBrk="1" hangingPunct="1">
              <a:buFont typeface="Wingdings" charset="0"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2−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anion = 1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6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4653"/>
          </a:xfrm>
          <a:solidFill>
            <a:srgbClr val="FFFFFF"/>
          </a:solidFill>
        </p:spPr>
        <p:txBody>
          <a:bodyPr lIns="90488" tIns="44450" rIns="90488" bIns="44450"/>
          <a:lstStyle/>
          <a:p>
            <a:pPr marL="342900" eaLnBrk="1" hangingPunct="1"/>
            <a:r>
              <a:rPr lang="en-US" dirty="0">
                <a:latin typeface="Arial" charset="0"/>
                <a:cs typeface="ヒラギノ角ゴ Pro W3" charset="0"/>
              </a:rPr>
              <a:t>Electron Configuration of </a:t>
            </a:r>
            <a:r>
              <a:rPr lang="en-US" dirty="0" err="1">
                <a:latin typeface="Arial" charset="0"/>
                <a:cs typeface="ヒラギノ角ゴ Pro W3" charset="0"/>
              </a:rPr>
              <a:t>Cations</a:t>
            </a:r>
            <a:r>
              <a:rPr lang="en-US" dirty="0">
                <a:latin typeface="Arial" charset="0"/>
                <a:cs typeface="ヒラギノ角ゴ Pro W3" charset="0"/>
              </a:rPr>
              <a:t> in Their Ground State</a:t>
            </a:r>
            <a:endParaRPr lang="en-US" sz="2800" dirty="0">
              <a:latin typeface="Arial" charset="0"/>
              <a:cs typeface="ヒラギノ角ゴ Pro W3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365124" y="1141413"/>
            <a:ext cx="8626475" cy="5106987"/>
          </a:xfrm>
        </p:spPr>
        <p:txBody>
          <a:bodyPr lIns="90488" tIns="44450" rIns="90488" bIns="44450"/>
          <a:lstStyle/>
          <a:p>
            <a:pPr eaLnBrk="1" hangingPunct="1"/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Cations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are formed when a metal atom loses all its </a:t>
            </a:r>
            <a:br>
              <a:rPr lang="en-US" sz="2400" dirty="0">
                <a:solidFill>
                  <a:srgbClr val="000000"/>
                </a:solidFill>
                <a:latin typeface="Arial" charset="0"/>
              </a:rPr>
            </a:br>
            <a:r>
              <a:rPr lang="en-US" sz="2400" dirty="0">
                <a:solidFill>
                  <a:srgbClr val="000000"/>
                </a:solidFill>
                <a:latin typeface="Arial" charset="0"/>
              </a:rPr>
              <a:t>valence electrons, resulting in a new lower energy level valence shell.</a:t>
            </a:r>
          </a:p>
          <a:p>
            <a:pPr lvl="1" eaLnBrk="1" hangingPunct="1"/>
            <a:r>
              <a:rPr lang="en-US" sz="2000" dirty="0">
                <a:solidFill>
                  <a:srgbClr val="000000"/>
                </a:solidFill>
                <a:latin typeface="Arial" charset="0"/>
              </a:rPr>
              <a:t>However, the process is always endothermic.</a:t>
            </a:r>
          </a:p>
          <a:p>
            <a:pPr eaLnBrk="1" hangingPunct="1"/>
            <a:endParaRPr lang="en-US" sz="2400" dirty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sz="2400" dirty="0">
                <a:solidFill>
                  <a:srgbClr val="000000"/>
                </a:solidFill>
                <a:latin typeface="Arial" charset="0"/>
              </a:rPr>
              <a:t>The magnesium atom has two valence electrons.</a:t>
            </a:r>
          </a:p>
          <a:p>
            <a:pPr lvl="1" eaLnBrk="1" hangingPunct="1">
              <a:buFont typeface="Wingdings" charset="0"/>
              <a:buNone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Mg atom = 1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6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2</a:t>
            </a:r>
          </a:p>
          <a:p>
            <a:pPr eaLnBrk="1" hangingPunct="1"/>
            <a:endParaRPr lang="en-US" sz="2400" dirty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sz="2400" dirty="0">
                <a:solidFill>
                  <a:srgbClr val="000000"/>
                </a:solidFill>
                <a:latin typeface="Arial" charset="0"/>
              </a:rPr>
              <a:t>When magnesium forms a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cation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, it loses its valence electrons.</a:t>
            </a:r>
          </a:p>
          <a:p>
            <a:pPr lvl="1" eaLnBrk="1" hangingPunct="1">
              <a:buFont typeface="Wingdings" charset="0"/>
              <a:buNone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Mg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2+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cation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= 1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82613"/>
          </a:xfrm>
          <a:solidFill>
            <a:srgbClr val="FFFFFF"/>
          </a:solidFill>
        </p:spPr>
        <p:txBody>
          <a:bodyPr lIns="90488" tIns="44450" rIns="90488" bIns="44450"/>
          <a:lstStyle/>
          <a:p>
            <a:pPr marL="339725" eaLnBrk="1" hangingPunct="1"/>
            <a:r>
              <a:rPr lang="en-US" dirty="0">
                <a:latin typeface="Arial" charset="0"/>
                <a:cs typeface="ヒラギノ角ゴ Pro W3" charset="0"/>
              </a:rPr>
              <a:t>Trend in Atomic Radius: Main Group</a:t>
            </a:r>
            <a:endParaRPr lang="en-US" sz="2800" dirty="0">
              <a:latin typeface="Arial" charset="0"/>
              <a:cs typeface="ヒラギノ角ゴ Pro W3" charset="0"/>
            </a:endParaRP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65760" y="914400"/>
            <a:ext cx="8610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  <a:buFontTx/>
              <a:buChar char="•"/>
            </a:pPr>
            <a:r>
              <a:rPr lang="en-US" dirty="0"/>
              <a:t>There are several methods for measuring the radius of an </a:t>
            </a:r>
            <a:r>
              <a:rPr lang="en-US" dirty="0" smtClean="0"/>
              <a:t>atom, </a:t>
            </a:r>
            <a:r>
              <a:rPr lang="en-US" dirty="0"/>
              <a:t>and they give slightly different numbers.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000" dirty="0"/>
              <a:t>Van der Waals radius = nonbonding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000" dirty="0"/>
              <a:t>Covalent radius = bonding radius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000" dirty="0"/>
              <a:t>Atomic radius is an average radius of an atom based on measuring large numbers of elements and compounds.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"/>
          <a:stretch/>
        </p:blipFill>
        <p:spPr>
          <a:xfrm>
            <a:off x="1600200" y="3027390"/>
            <a:ext cx="2737833" cy="33924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"/>
          <a:stretch/>
        </p:blipFill>
        <p:spPr>
          <a:xfrm>
            <a:off x="5029198" y="3123402"/>
            <a:ext cx="2962247" cy="3200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82613"/>
          </a:xfrm>
          <a:solidFill>
            <a:srgbClr val="FFFFFF"/>
          </a:solidFill>
        </p:spPr>
        <p:txBody>
          <a:bodyPr lIns="90488" tIns="44450" rIns="90488" bIns="44450"/>
          <a:lstStyle/>
          <a:p>
            <a:pPr marL="342900" eaLnBrk="1" hangingPunct="1"/>
            <a:r>
              <a:rPr lang="en-US" dirty="0">
                <a:latin typeface="Arial" charset="0"/>
                <a:cs typeface="ヒラギノ角ゴ Pro W3" charset="0"/>
              </a:rPr>
              <a:t>Trend in Atomic Radius: Main Group</a:t>
            </a:r>
            <a:endParaRPr lang="en-US" sz="2800" dirty="0">
              <a:latin typeface="Arial" charset="0"/>
              <a:cs typeface="ヒラギノ角ゴ Pro W3" charset="0"/>
            </a:endParaRP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365760" y="838200"/>
            <a:ext cx="8153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  <a:buFontTx/>
              <a:buChar char="•"/>
            </a:pPr>
            <a:r>
              <a:rPr lang="en-US" dirty="0"/>
              <a:t>Atomic radius decreases across period (left to right).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000" dirty="0"/>
              <a:t>Adding electrons to same valence shell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000" dirty="0"/>
              <a:t>Effective nuclear charge increases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000" dirty="0"/>
              <a:t>Valence shell held closer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8"/>
          <a:stretch/>
        </p:blipFill>
        <p:spPr>
          <a:xfrm>
            <a:off x="1895686" y="2317987"/>
            <a:ext cx="5352627" cy="40965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ChangeArrowheads="1"/>
          </p:cNvSpPr>
          <p:nvPr/>
        </p:nvSpPr>
        <p:spPr bwMode="auto">
          <a:xfrm>
            <a:off x="365760" y="914400"/>
            <a:ext cx="8153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  <a:buFontTx/>
              <a:buChar char="•"/>
            </a:pPr>
            <a:r>
              <a:rPr lang="en-US" dirty="0"/>
              <a:t>Atomic radius increases down group.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000" dirty="0"/>
              <a:t>Valence shell farther from nucleus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000" dirty="0"/>
              <a:t>Effective nuclear charge fairly close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  <a:buFontTx/>
              <a:buChar char="•"/>
            </a:pPr>
            <a:endParaRPr lang="en-US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  <a:buFontTx/>
              <a:buChar char="•"/>
            </a:pPr>
            <a:endParaRPr lang="en-US" dirty="0"/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 lIns="90488" tIns="44450" rIns="90488" bIns="44450"/>
          <a:lstStyle/>
          <a:p>
            <a:pPr marL="342900" eaLnBrk="1" hangingPunct="1"/>
            <a:r>
              <a:rPr lang="en-US" dirty="0">
                <a:latin typeface="Arial" charset="0"/>
                <a:cs typeface="ヒラギノ角ゴ Pro W3" charset="0"/>
              </a:rPr>
              <a:t>Trend in Atomic Radius: Main Group</a:t>
            </a:r>
            <a:endParaRPr lang="en-US" sz="2800" dirty="0">
              <a:latin typeface="Arial" charset="0"/>
              <a:cs typeface="ヒラギノ角ゴ Pro W3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8"/>
          <a:stretch/>
        </p:blipFill>
        <p:spPr>
          <a:xfrm>
            <a:off x="1870001" y="2304288"/>
            <a:ext cx="5352627" cy="40965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5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  <a:cs typeface="ヒラギノ角ゴ Pro W3" charset="0"/>
              </a:rPr>
              <a:t>Periodic Trends in Atomic Radius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2"/>
          <a:stretch/>
        </p:blipFill>
        <p:spPr>
          <a:xfrm>
            <a:off x="304800" y="1380744"/>
            <a:ext cx="8534400" cy="39207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82613"/>
          </a:xfrm>
          <a:solidFill>
            <a:srgbClr val="FFFFFF"/>
          </a:solidFill>
        </p:spPr>
        <p:txBody>
          <a:bodyPr lIns="90488" tIns="44450" rIns="90488" bIns="44450"/>
          <a:lstStyle/>
          <a:p>
            <a:pPr marL="342900" eaLnBrk="1" hangingPunct="1"/>
            <a:r>
              <a:rPr lang="en-US" dirty="0">
                <a:latin typeface="Arial" charset="0"/>
                <a:cs typeface="ヒラギノ角ゴ Pro W3" charset="0"/>
              </a:rPr>
              <a:t>Shielding</a:t>
            </a: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365760" y="990600"/>
            <a:ext cx="8686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SzPct val="120000"/>
              <a:buFontTx/>
              <a:buChar char="•"/>
            </a:pPr>
            <a:r>
              <a:rPr lang="en-US" sz="2600" dirty="0" smtClean="0">
                <a:solidFill>
                  <a:srgbClr val="000000"/>
                </a:solidFill>
              </a:rPr>
              <a:t>In a </a:t>
            </a:r>
            <a:r>
              <a:rPr lang="en-US" sz="2600" dirty="0" err="1" smtClean="0">
                <a:solidFill>
                  <a:srgbClr val="000000"/>
                </a:solidFill>
              </a:rPr>
              <a:t>multielectron</a:t>
            </a:r>
            <a:r>
              <a:rPr lang="en-US" sz="2600" dirty="0" smtClean="0">
                <a:solidFill>
                  <a:srgbClr val="000000"/>
                </a:solidFill>
              </a:rPr>
              <a:t> system, electrons are simultaneously attracted to the nucleus and repelled by each other.</a:t>
            </a:r>
          </a:p>
          <a:p>
            <a:pPr marL="342900" indent="-342900">
              <a:spcBef>
                <a:spcPct val="20000"/>
              </a:spcBef>
              <a:buSzPct val="120000"/>
              <a:buFontTx/>
              <a:buChar char="•"/>
            </a:pPr>
            <a:endParaRPr lang="en-US" sz="2600" dirty="0">
              <a:solidFill>
                <a:srgbClr val="000000"/>
              </a:solidFill>
            </a:endParaRPr>
          </a:p>
          <a:p>
            <a:pPr marL="342900" indent="-342900">
              <a:spcBef>
                <a:spcPct val="20000"/>
              </a:spcBef>
              <a:buSzPct val="120000"/>
              <a:buFontTx/>
              <a:buChar char="•"/>
            </a:pPr>
            <a:r>
              <a:rPr lang="en-US" sz="2600" dirty="0">
                <a:solidFill>
                  <a:srgbClr val="000000"/>
                </a:solidFill>
              </a:rPr>
              <a:t>Outer electrons are </a:t>
            </a:r>
            <a:r>
              <a:rPr lang="en-US" sz="2600" i="1" dirty="0">
                <a:solidFill>
                  <a:srgbClr val="000000"/>
                </a:solidFill>
              </a:rPr>
              <a:t>shielded</a:t>
            </a:r>
            <a:r>
              <a:rPr lang="en-US" sz="2600" dirty="0">
                <a:solidFill>
                  <a:srgbClr val="000000"/>
                </a:solidFill>
              </a:rPr>
              <a:t> from the nucleus by the core electrons.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200" dirty="0" smtClean="0">
                <a:solidFill>
                  <a:srgbClr val="000000"/>
                </a:solidFill>
              </a:rPr>
              <a:t>Screening or shielding effect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200" dirty="0" smtClean="0">
                <a:solidFill>
                  <a:srgbClr val="000000"/>
                </a:solidFill>
              </a:rPr>
              <a:t>Outer electrons do not effectively screen for each other.</a:t>
            </a:r>
          </a:p>
          <a:p>
            <a:pPr marL="342900" indent="-342900">
              <a:spcBef>
                <a:spcPct val="20000"/>
              </a:spcBef>
              <a:buSzPct val="120000"/>
              <a:buFont typeface="Lucida Grande"/>
              <a:buChar char="-"/>
            </a:pPr>
            <a:endParaRPr lang="en-US" sz="2600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ct val="20000"/>
              </a:spcBef>
              <a:buSzPct val="120000"/>
              <a:buFontTx/>
              <a:buChar char="•"/>
            </a:pPr>
            <a:r>
              <a:rPr lang="en-US" sz="2600" dirty="0" smtClean="0">
                <a:solidFill>
                  <a:srgbClr val="000000"/>
                </a:solidFill>
              </a:rPr>
              <a:t>The </a:t>
            </a:r>
            <a:r>
              <a:rPr lang="en-US" sz="2600" dirty="0">
                <a:solidFill>
                  <a:srgbClr val="000000"/>
                </a:solidFill>
              </a:rPr>
              <a:t>shielding causes the outer electrons to </a:t>
            </a:r>
            <a:r>
              <a:rPr lang="en-US" sz="2600" i="1" dirty="0">
                <a:solidFill>
                  <a:srgbClr val="000000"/>
                </a:solidFill>
              </a:rPr>
              <a:t>not</a:t>
            </a:r>
            <a:r>
              <a:rPr lang="en-US" sz="2600" dirty="0">
                <a:solidFill>
                  <a:srgbClr val="000000"/>
                </a:solidFill>
              </a:rPr>
              <a:t> experience the full strength of the nuclear charge.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ヒラギノ角ゴ Pro W3" charset="0"/>
              </a:rPr>
              <a:t>Effective Nuclear Charge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The 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effective nuclear charge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is a net positive charge that is attracting a particular electron.</a:t>
            </a:r>
          </a:p>
          <a:p>
            <a:pPr eaLnBrk="1" hangingPunct="1"/>
            <a:endParaRPr lang="en-US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b="1" dirty="0">
                <a:solidFill>
                  <a:srgbClr val="000000"/>
                </a:solidFill>
                <a:latin typeface="Arial" charset="0"/>
              </a:rPr>
              <a:t>Z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is the nuclear charge, and 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is the number of electrons in lower energy levels.</a:t>
            </a:r>
          </a:p>
          <a:p>
            <a:pPr lvl="1"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Electrons in the same energy level contribute to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screening,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but since their contribution is so small they are not part of the calculation.</a:t>
            </a:r>
          </a:p>
          <a:p>
            <a:pPr lvl="1"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Trend is 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s &gt; p &gt; d &gt; f.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Z</a:t>
            </a:r>
            <a:r>
              <a:rPr lang="en-US" b="1" baseline="-25000" dirty="0" err="1">
                <a:solidFill>
                  <a:srgbClr val="000000"/>
                </a:solidFill>
                <a:latin typeface="Arial" charset="0"/>
              </a:rPr>
              <a:t>effective</a:t>
            </a:r>
            <a:r>
              <a:rPr lang="en-US" baseline="-25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= Z − 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ヒラギノ角ゴ Pro W3" charset="0"/>
              </a:rPr>
              <a:t>Screening and Effective Nuclear Charge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"/>
          <a:stretch/>
        </p:blipFill>
        <p:spPr>
          <a:xfrm>
            <a:off x="991028" y="1037946"/>
            <a:ext cx="7161944" cy="49940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3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dirty="0">
                <a:latin typeface="Arial" charset="0"/>
                <a:cs typeface="ヒラギノ角ゴ Pro W3" charset="0"/>
              </a:rPr>
              <a:t>Quantum-Mechanical Explanation for the Group Trend in Atomic Radius</a:t>
            </a:r>
            <a:endParaRPr lang="en-US" sz="2800" dirty="0">
              <a:latin typeface="Arial" charset="0"/>
              <a:cs typeface="ヒラギノ角ゴ Pro W3" charset="0"/>
            </a:endParaRPr>
          </a:p>
        </p:txBody>
      </p:sp>
      <p:sp>
        <p:nvSpPr>
          <p:cNvPr id="54275" name="Content Placeholder 4"/>
          <p:cNvSpPr>
            <a:spLocks noGrp="1"/>
          </p:cNvSpPr>
          <p:nvPr>
            <p:ph idx="1"/>
          </p:nvPr>
        </p:nvSpPr>
        <p:spPr>
          <a:xfrm>
            <a:off x="365124" y="1371600"/>
            <a:ext cx="8626475" cy="42672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>
                <a:latin typeface="Arial" charset="0"/>
              </a:rPr>
              <a:t>The size of an atom is related to the distance the valence electrons are from the nucleus.</a:t>
            </a:r>
          </a:p>
          <a:p>
            <a:pPr>
              <a:spcBef>
                <a:spcPts val="600"/>
              </a:spcBef>
            </a:pPr>
            <a:endParaRPr lang="en-US" dirty="0">
              <a:latin typeface="Arial" charset="0"/>
            </a:endParaRPr>
          </a:p>
          <a:p>
            <a:pPr>
              <a:spcBef>
                <a:spcPts val="600"/>
              </a:spcBef>
            </a:pPr>
            <a:r>
              <a:rPr lang="en-US" dirty="0">
                <a:latin typeface="Arial" charset="0"/>
              </a:rPr>
              <a:t>The larger the orbital an electron is in, the farther its most probable distance will be from the nucleus and the less attraction it will have for the nucleus.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ヒラギノ角ゴ Pro W3" charset="0"/>
              </a:rPr>
              <a:t>What versus Why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3000" dirty="0">
                <a:latin typeface="Arial" charset="0"/>
              </a:rPr>
              <a:t>Mendeleev</a:t>
            </a:r>
            <a:r>
              <a:rPr lang="ja-JP" altLang="en-US" sz="3000" dirty="0">
                <a:latin typeface="Arial" charset="0"/>
              </a:rPr>
              <a:t>’</a:t>
            </a:r>
            <a:r>
              <a:rPr lang="en-US" altLang="ja-JP" sz="3000" dirty="0">
                <a:latin typeface="Arial" charset="0"/>
              </a:rPr>
              <a:t>s periodic law allows us to predict </a:t>
            </a:r>
            <a:r>
              <a:rPr lang="en-US" altLang="ja-JP" sz="3000" i="1" dirty="0">
                <a:latin typeface="Arial" charset="0"/>
              </a:rPr>
              <a:t>what</a:t>
            </a:r>
            <a:r>
              <a:rPr lang="en-US" altLang="ja-JP" sz="3000" dirty="0">
                <a:latin typeface="Arial" charset="0"/>
              </a:rPr>
              <a:t> the properties of an element will be based on its position on the table.</a:t>
            </a:r>
          </a:p>
          <a:p>
            <a:pPr eaLnBrk="1" hangingPunct="1"/>
            <a:endParaRPr lang="en-US" sz="3000" dirty="0">
              <a:latin typeface="Arial" charset="0"/>
            </a:endParaRPr>
          </a:p>
          <a:p>
            <a:pPr eaLnBrk="1" hangingPunct="1"/>
            <a:r>
              <a:rPr lang="en-US" sz="3000" dirty="0">
                <a:latin typeface="Arial" charset="0"/>
              </a:rPr>
              <a:t>It </a:t>
            </a:r>
            <a:r>
              <a:rPr lang="en-US" sz="3000" dirty="0" err="1">
                <a:latin typeface="Arial" charset="0"/>
              </a:rPr>
              <a:t>doesn</a:t>
            </a:r>
            <a:r>
              <a:rPr lang="ja-JP" altLang="en-US" sz="3000" dirty="0">
                <a:latin typeface="Arial" charset="0"/>
              </a:rPr>
              <a:t>’</a:t>
            </a:r>
            <a:r>
              <a:rPr lang="en-US" sz="3000" dirty="0">
                <a:latin typeface="Arial" charset="0"/>
              </a:rPr>
              <a:t>t</a:t>
            </a:r>
            <a:r>
              <a:rPr lang="en-US" altLang="ja-JP" sz="3000" dirty="0">
                <a:latin typeface="Arial" charset="0"/>
              </a:rPr>
              <a:t> explain why the pattern exists.</a:t>
            </a:r>
          </a:p>
          <a:p>
            <a:pPr eaLnBrk="1" hangingPunct="1"/>
            <a:endParaRPr lang="en-US" sz="3000" dirty="0">
              <a:latin typeface="Arial" charset="0"/>
            </a:endParaRPr>
          </a:p>
          <a:p>
            <a:pPr eaLnBrk="1" hangingPunct="1"/>
            <a:r>
              <a:rPr lang="en-US" sz="3000" dirty="0">
                <a:latin typeface="Arial" charset="0"/>
              </a:rPr>
              <a:t>Quantum mechanics is a theory that explains </a:t>
            </a:r>
            <a:r>
              <a:rPr lang="en-US" sz="3000" i="1" dirty="0">
                <a:latin typeface="Arial" charset="0"/>
              </a:rPr>
              <a:t>why</a:t>
            </a:r>
            <a:r>
              <a:rPr lang="en-US" sz="3000" dirty="0">
                <a:latin typeface="Arial" charset="0"/>
              </a:rPr>
              <a:t> the periodic trends in the properties exist.</a:t>
            </a:r>
          </a:p>
          <a:p>
            <a:pPr lvl="1" eaLnBrk="1" hangingPunct="1"/>
            <a:r>
              <a:rPr lang="en-US" sz="2600" dirty="0">
                <a:latin typeface="Arial" charset="0"/>
              </a:rPr>
              <a:t>Knowing </a:t>
            </a:r>
            <a:r>
              <a:rPr lang="en-US" sz="2600" i="1" dirty="0">
                <a:latin typeface="Arial" charset="0"/>
              </a:rPr>
              <a:t>why</a:t>
            </a:r>
            <a:r>
              <a:rPr lang="en-US" sz="2600" dirty="0">
                <a:latin typeface="Arial" charset="0"/>
              </a:rPr>
              <a:t> allows us to predict </a:t>
            </a:r>
            <a:r>
              <a:rPr lang="en-US" sz="2600" i="1" dirty="0">
                <a:latin typeface="Arial" charset="0"/>
              </a:rPr>
              <a:t>what</a:t>
            </a:r>
            <a:r>
              <a:rPr lang="en-US" sz="2600" dirty="0">
                <a:latin typeface="Arial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3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dirty="0">
                <a:latin typeface="Arial" charset="0"/>
                <a:cs typeface="ヒラギノ角ゴ Pro W3" charset="0"/>
              </a:rPr>
              <a:t>Quantum-Mechanical Explanation for the Group Trend in Atomic Radius</a:t>
            </a:r>
            <a:endParaRPr lang="en-US" sz="2800" dirty="0">
              <a:latin typeface="Arial" charset="0"/>
              <a:cs typeface="ヒラギノ角ゴ Pro W3" charset="0"/>
            </a:endParaRPr>
          </a:p>
        </p:txBody>
      </p:sp>
      <p:sp>
        <p:nvSpPr>
          <p:cNvPr id="55299" name="Content Placeholder 4"/>
          <p:cNvSpPr>
            <a:spLocks noGrp="1"/>
          </p:cNvSpPr>
          <p:nvPr>
            <p:ph idx="1"/>
          </p:nvPr>
        </p:nvSpPr>
        <p:spPr>
          <a:xfrm>
            <a:off x="365124" y="1217613"/>
            <a:ext cx="8626475" cy="510698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600" dirty="0">
                <a:latin typeface="Arial" charset="0"/>
              </a:rPr>
              <a:t>Traversing down a group adds a principal energy level.</a:t>
            </a:r>
          </a:p>
          <a:p>
            <a:pPr>
              <a:spcBef>
                <a:spcPts val="600"/>
              </a:spcBef>
            </a:pPr>
            <a:endParaRPr lang="en-US" sz="2600" dirty="0">
              <a:latin typeface="Arial" charset="0"/>
            </a:endParaRPr>
          </a:p>
          <a:p>
            <a:pPr>
              <a:spcBef>
                <a:spcPts val="600"/>
              </a:spcBef>
            </a:pPr>
            <a:r>
              <a:rPr lang="en-US" sz="2600" dirty="0">
                <a:latin typeface="Arial" charset="0"/>
              </a:rPr>
              <a:t>The larger the principal energy level an orbital is in, the larger its volume.</a:t>
            </a:r>
          </a:p>
          <a:p>
            <a:pPr>
              <a:spcBef>
                <a:spcPts val="600"/>
              </a:spcBef>
            </a:pPr>
            <a:endParaRPr lang="en-US" sz="2600" dirty="0">
              <a:latin typeface="Arial" charset="0"/>
              <a:sym typeface="Symbol" charset="0"/>
            </a:endParaRPr>
          </a:p>
          <a:p>
            <a:pPr>
              <a:spcBef>
                <a:spcPts val="600"/>
              </a:spcBef>
            </a:pPr>
            <a:r>
              <a:rPr lang="en-US" sz="2600" dirty="0">
                <a:latin typeface="Arial" charset="0"/>
                <a:sym typeface="Symbol" charset="0"/>
              </a:rPr>
              <a:t>Quantum-mechanics predicts the atoms should get larger down a column.</a:t>
            </a:r>
            <a:endParaRPr lang="en-US" sz="2600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3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dirty="0">
                <a:latin typeface="Arial" charset="0"/>
                <a:cs typeface="ヒラギノ角ゴ Pro W3" charset="0"/>
              </a:rPr>
              <a:t>Quantum-Mechanical Explanation for the Period Trend in Atomic Radius</a:t>
            </a:r>
            <a:endParaRPr lang="en-US" sz="2800" dirty="0">
              <a:latin typeface="Arial" charset="0"/>
              <a:cs typeface="ヒラギノ角ゴ Pro W3" charset="0"/>
            </a:endParaRPr>
          </a:p>
        </p:txBody>
      </p:sp>
      <p:sp>
        <p:nvSpPr>
          <p:cNvPr id="56323" name="Content Placeholder 4"/>
          <p:cNvSpPr>
            <a:spLocks noGrp="1"/>
          </p:cNvSpPr>
          <p:nvPr>
            <p:ph idx="1"/>
          </p:nvPr>
        </p:nvSpPr>
        <p:spPr>
          <a:xfrm>
            <a:off x="365124" y="1217613"/>
            <a:ext cx="8626475" cy="510698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>
                <a:latin typeface="Arial" charset="0"/>
              </a:rPr>
              <a:t>The larger the effective nuclear charge an electron experiences, the stronger the attraction it will have for the nucleus.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Arial" charset="0"/>
              </a:rPr>
              <a:t>The stronger the attraction the valence electrons have for the nucleus, the closer their average distance will be to the nucleus.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 charset="0"/>
              </a:rPr>
              <a:t>Traversing across a period increases the effective nuclear charge on the valence electrons.</a:t>
            </a:r>
            <a:endParaRPr lang="en-US" dirty="0">
              <a:latin typeface="Arial" charset="0"/>
              <a:sym typeface="Symbol" charset="0"/>
            </a:endParaRPr>
          </a:p>
          <a:p>
            <a:pPr>
              <a:spcBef>
                <a:spcPts val="600"/>
              </a:spcBef>
            </a:pPr>
            <a:r>
              <a:rPr lang="en-US" dirty="0">
                <a:latin typeface="Arial" charset="0"/>
                <a:sym typeface="Symbol" charset="0"/>
              </a:rPr>
              <a:t>Quantum-mechanics predicts the atoms should get smaller across a period.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ヒラギノ角ゴ Pro W3" charset="0"/>
              </a:rPr>
              <a:t>Trends in Atomic Radius: Transition Metals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Atoms in the same group increase in size down the column.</a:t>
            </a:r>
          </a:p>
          <a:p>
            <a:pPr eaLnBrk="1" hangingPunct="1"/>
            <a:endParaRPr lang="en-US" sz="2800">
              <a:latin typeface="Arial" charset="0"/>
            </a:endParaRPr>
          </a:p>
          <a:p>
            <a:pPr eaLnBrk="1" hangingPunct="1"/>
            <a:r>
              <a:rPr lang="en-US" sz="2800">
                <a:latin typeface="Arial" charset="0"/>
              </a:rPr>
              <a:t>Atomic radii of transition metals are roughly the same size across the </a:t>
            </a:r>
            <a:r>
              <a:rPr lang="en-US" sz="2800" i="1">
                <a:latin typeface="Arial" charset="0"/>
              </a:rPr>
              <a:t>d</a:t>
            </a:r>
            <a:r>
              <a:rPr lang="en-US" sz="2800">
                <a:latin typeface="Arial" charset="0"/>
              </a:rPr>
              <a:t> block.</a:t>
            </a:r>
          </a:p>
          <a:p>
            <a:pPr lvl="1" eaLnBrk="1" hangingPunct="1"/>
            <a:r>
              <a:rPr lang="en-US" sz="2400">
                <a:latin typeface="Arial" charset="0"/>
              </a:rPr>
              <a:t>Much less difference than across main-group elements</a:t>
            </a:r>
          </a:p>
          <a:p>
            <a:pPr lvl="1" eaLnBrk="1" hangingPunct="1"/>
            <a:r>
              <a:rPr lang="en-US" sz="2400">
                <a:latin typeface="Arial" charset="0"/>
              </a:rPr>
              <a:t>Valence shell </a:t>
            </a:r>
            <a:r>
              <a:rPr lang="en-US" sz="2400" i="1">
                <a:latin typeface="Arial" charset="0"/>
              </a:rPr>
              <a:t>ns</a:t>
            </a:r>
            <a:r>
              <a:rPr lang="en-US" sz="2400" baseline="30000">
                <a:latin typeface="Arial" charset="0"/>
              </a:rPr>
              <a:t>2</a:t>
            </a:r>
            <a:r>
              <a:rPr lang="en-US" sz="2400">
                <a:latin typeface="Arial" charset="0"/>
              </a:rPr>
              <a:t>, not the (</a:t>
            </a:r>
            <a:r>
              <a:rPr lang="en-US" sz="2400" i="1">
                <a:latin typeface="Arial" charset="0"/>
              </a:rPr>
              <a:t>n</a:t>
            </a:r>
            <a:r>
              <a:rPr lang="en-US" sz="2400">
                <a:latin typeface="Arial" charset="0"/>
              </a:rPr>
              <a:t>−1)</a:t>
            </a:r>
            <a:r>
              <a:rPr lang="en-US" sz="2400" i="1">
                <a:latin typeface="Arial" charset="0"/>
              </a:rPr>
              <a:t>d</a:t>
            </a:r>
            <a:r>
              <a:rPr lang="en-US" sz="2400">
                <a:latin typeface="Arial" charset="0"/>
              </a:rPr>
              <a:t> electrons</a:t>
            </a:r>
          </a:p>
          <a:p>
            <a:pPr lvl="1" eaLnBrk="1" hangingPunct="1"/>
            <a:r>
              <a:rPr lang="en-US" sz="2400">
                <a:latin typeface="Arial" charset="0"/>
              </a:rPr>
              <a:t>Effective nuclear charge on the </a:t>
            </a:r>
            <a:r>
              <a:rPr lang="en-US" sz="2400" i="1">
                <a:latin typeface="Arial" charset="0"/>
              </a:rPr>
              <a:t>ns</a:t>
            </a:r>
            <a:r>
              <a:rPr lang="en-US" sz="2400" baseline="30000">
                <a:latin typeface="Arial" charset="0"/>
              </a:rPr>
              <a:t>2</a:t>
            </a:r>
            <a:r>
              <a:rPr lang="en-US" sz="2400">
                <a:latin typeface="Arial" charset="0"/>
              </a:rPr>
              <a:t> electrons approximately the same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4653"/>
          </a:xfrm>
          <a:solidFill>
            <a:srgbClr val="FFFFFF"/>
          </a:solidFill>
        </p:spPr>
        <p:txBody>
          <a:bodyPr lIns="90488" tIns="44450" rIns="90488" bIns="44450"/>
          <a:lstStyle/>
          <a:p>
            <a:pPr marL="339725" eaLnBrk="1" hangingPunct="1"/>
            <a:r>
              <a:rPr lang="en-US" dirty="0">
                <a:latin typeface="Arial" charset="0"/>
                <a:cs typeface="ヒラギノ角ゴ Pro W3" charset="0"/>
              </a:rPr>
              <a:t>Electron Configurations of Main Group </a:t>
            </a:r>
            <a:r>
              <a:rPr lang="en-US" dirty="0" err="1">
                <a:latin typeface="Arial" charset="0"/>
                <a:cs typeface="ヒラギノ角ゴ Pro W3" charset="0"/>
              </a:rPr>
              <a:t>Cations</a:t>
            </a:r>
            <a:r>
              <a:rPr lang="en-US" dirty="0">
                <a:latin typeface="Arial" charset="0"/>
                <a:cs typeface="ヒラギノ角ゴ Pro W3" charset="0"/>
              </a:rPr>
              <a:t> in Their Ground State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365124" y="1295400"/>
            <a:ext cx="8626475" cy="3962400"/>
          </a:xfrm>
        </p:spPr>
        <p:txBody>
          <a:bodyPr lIns="90488" tIns="44450" rIns="90488" bIns="44450"/>
          <a:lstStyle/>
          <a:p>
            <a:pPr eaLnBrk="1" hangingPunct="1"/>
            <a:r>
              <a:rPr lang="en-US" dirty="0" err="1">
                <a:solidFill>
                  <a:srgbClr val="000000"/>
                </a:solidFill>
                <a:latin typeface="Arial" charset="0"/>
              </a:rPr>
              <a:t>Cations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form when the atom loses electrons from the valence shell.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Al atom = 1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6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1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Al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3+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ion = 1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6</a:t>
            </a:r>
          </a:p>
          <a:p>
            <a:pPr eaLnBrk="1" hangingPunct="1">
              <a:buFontTx/>
              <a:buNone/>
            </a:pPr>
            <a:endParaRPr lang="en-US" sz="26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3"/>
          <a:stretch/>
        </p:blipFill>
        <p:spPr>
          <a:xfrm>
            <a:off x="304800" y="3822569"/>
            <a:ext cx="8534400" cy="181623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4653"/>
          </a:xfrm>
          <a:solidFill>
            <a:srgbClr val="FFFFFF"/>
          </a:solidFill>
        </p:spPr>
        <p:txBody>
          <a:bodyPr lIns="90488" tIns="44450" rIns="90488" bIns="44450"/>
          <a:lstStyle/>
          <a:p>
            <a:pPr marL="342900" eaLnBrk="1" hangingPunct="1"/>
            <a:r>
              <a:rPr lang="en-US" dirty="0">
                <a:latin typeface="Arial" charset="0"/>
                <a:cs typeface="ヒラギノ角ゴ Pro W3" charset="0"/>
              </a:rPr>
              <a:t>Electron Configurations of Transition Metal </a:t>
            </a:r>
            <a:r>
              <a:rPr lang="en-US" dirty="0" err="1">
                <a:latin typeface="Arial" charset="0"/>
                <a:cs typeface="ヒラギノ角ゴ Pro W3" charset="0"/>
              </a:rPr>
              <a:t>Cations</a:t>
            </a:r>
            <a:r>
              <a:rPr lang="en-US" dirty="0">
                <a:latin typeface="Arial" charset="0"/>
                <a:cs typeface="ヒラギノ角ゴ Pro W3" charset="0"/>
              </a:rPr>
              <a:t> in Their Ground State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365124" y="1217613"/>
            <a:ext cx="8626475" cy="5106987"/>
          </a:xfrm>
        </p:spPr>
        <p:txBody>
          <a:bodyPr lIns="90488" tIns="44450" rIns="90488" bIns="44450"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When transition metals form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cations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, the first electrons removed are the valence electrons, even though other electrons were added after.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Electrons may also be removed from the sublevel closest to the valence shell after the valence electrons.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The iron atom has two valence electrons: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  <a:buFont typeface="Wingdings" charset="0"/>
              <a:buNone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Fe atom = 1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6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6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d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6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When iron forms a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cation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, it first loses its valence electrons: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  <a:buFont typeface="Wingdings" charset="0"/>
              <a:buNone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Fe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2+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cation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= 1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6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6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d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6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It can then lose 3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d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electrons: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  <a:buFont typeface="Wingdings" charset="0"/>
              <a:buNone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Fe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3+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cation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= 1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6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6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d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5</a:t>
            </a:r>
            <a:endParaRPr lang="en-US" sz="2400" dirty="0">
              <a:solidFill>
                <a:srgbClr val="000000"/>
              </a:solidFill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  <a:buFont typeface="Wingdings" charset="0"/>
              <a:buNone/>
            </a:pPr>
            <a:endParaRPr lang="en-US" sz="2400" baseline="300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9396" name="Picture 7" descr="08_Pg356_UnFigure_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1"/>
          <a:stretch>
            <a:fillRect/>
          </a:stretch>
        </p:blipFill>
        <p:spPr bwMode="auto">
          <a:xfrm>
            <a:off x="5562600" y="5327650"/>
            <a:ext cx="3276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ヒラギノ角ゴ Pro W3" charset="0"/>
              </a:rPr>
              <a:t>Magnetic Properties of Transition Metal Atoms and Ions</a:t>
            </a:r>
            <a:endParaRPr lang="en-US" sz="4000" dirty="0">
              <a:latin typeface="Arial" charset="0"/>
              <a:cs typeface="ヒラギノ角ゴ Pro W3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365124" y="1217613"/>
            <a:ext cx="8626475" cy="5106987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Electron configurations that result in unpaired electrons mean that the atom or ion will have a net magnetic field; this is called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paramagnetism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lvl="1"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Will be attracted to a magnetic field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Electron configurations that result in all paired electrons mean that the atom or ion will have no magnetic field; this is called 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diamagnetism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lvl="1"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Slightly repelled by a magnetic field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82211"/>
          </a:xfrm>
          <a:solidFill>
            <a:srgbClr val="FFFFFF"/>
          </a:solidFill>
        </p:spPr>
        <p:txBody>
          <a:bodyPr lIns="90488" tIns="44450" rIns="90488" bIns="44450"/>
          <a:lstStyle/>
          <a:p>
            <a:pPr marL="342900" eaLnBrk="1" hangingPunct="1"/>
            <a:r>
              <a:rPr lang="en-US" dirty="0">
                <a:latin typeface="Arial" charset="0"/>
                <a:cs typeface="ヒラギノ角ゴ Pro W3" charset="0"/>
              </a:rPr>
              <a:t>Trends in Ionic Radius</a:t>
            </a: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365760" y="990600"/>
            <a:ext cx="8763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  <a:buFontTx/>
              <a:buChar char="•"/>
            </a:pPr>
            <a:r>
              <a:rPr lang="en-US" sz="2800" dirty="0"/>
              <a:t>Ions in the same group have the same charge.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  <a:buFontTx/>
              <a:buChar char="•"/>
            </a:pPr>
            <a:r>
              <a:rPr lang="en-US" sz="2800" dirty="0"/>
              <a:t>Ion size increases down the column.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dirty="0"/>
              <a:t>Higher valence shell, larger 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  <a:buFontTx/>
              <a:buChar char="•"/>
            </a:pPr>
            <a:r>
              <a:rPr lang="en-US" sz="2800" dirty="0" err="1"/>
              <a:t>Cations</a:t>
            </a:r>
            <a:r>
              <a:rPr lang="en-US" sz="2800" dirty="0"/>
              <a:t> are smaller than neutral atoms; anions are larger than neutral atoms.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  <a:buFontTx/>
              <a:buChar char="•"/>
            </a:pPr>
            <a:r>
              <a:rPr lang="en-US" sz="2800" dirty="0" err="1"/>
              <a:t>Cations</a:t>
            </a:r>
            <a:r>
              <a:rPr lang="en-US" sz="2800" dirty="0"/>
              <a:t> are smaller than anions.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dirty="0"/>
              <a:t>Except </a:t>
            </a:r>
            <a:r>
              <a:rPr lang="en-US" dirty="0" err="1"/>
              <a:t>Rb</a:t>
            </a:r>
            <a:r>
              <a:rPr lang="en-US" baseline="30000" dirty="0"/>
              <a:t>+</a:t>
            </a:r>
            <a:r>
              <a:rPr lang="en-US" dirty="0"/>
              <a:t> and Cs</a:t>
            </a:r>
            <a:r>
              <a:rPr lang="en-US" baseline="30000" dirty="0"/>
              <a:t>+</a:t>
            </a:r>
            <a:r>
              <a:rPr lang="en-US" dirty="0"/>
              <a:t>, bigger or same size as F</a:t>
            </a:r>
            <a:r>
              <a:rPr lang="en-US" baseline="30000" dirty="0">
                <a:cs typeface="Arial" charset="0"/>
              </a:rPr>
              <a:t>−</a:t>
            </a:r>
            <a:r>
              <a:rPr lang="en-US" dirty="0"/>
              <a:t> and O</a:t>
            </a:r>
            <a:r>
              <a:rPr lang="en-US" baseline="30000" dirty="0"/>
              <a:t>2</a:t>
            </a:r>
            <a:r>
              <a:rPr lang="en-US" baseline="30000" dirty="0" smtClean="0">
                <a:cs typeface="Arial" charset="0"/>
              </a:rPr>
              <a:t>−</a:t>
            </a:r>
            <a:r>
              <a:rPr lang="en-US" dirty="0" smtClean="0"/>
              <a:t> </a:t>
            </a:r>
            <a:endParaRPr lang="en-US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  <a:buFontTx/>
              <a:buChar char="•"/>
            </a:pPr>
            <a:r>
              <a:rPr lang="en-US" sz="2800" dirty="0"/>
              <a:t>Larger positive charge = smaller </a:t>
            </a:r>
            <a:r>
              <a:rPr lang="en-US" sz="2800" dirty="0" err="1"/>
              <a:t>cation</a:t>
            </a:r>
            <a:r>
              <a:rPr lang="en-US" sz="2800" dirty="0"/>
              <a:t>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dirty="0"/>
              <a:t>For isoelectronic species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dirty="0"/>
              <a:t>Isoelectronic = same electron configuration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  <a:buFontTx/>
              <a:buChar char="•"/>
            </a:pPr>
            <a:r>
              <a:rPr lang="en-US" sz="2800" dirty="0"/>
              <a:t>Larger negative charge = larger anion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dirty="0"/>
              <a:t>For isoelectronic species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6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  <a:cs typeface="ヒラギノ角ゴ Pro W3" charset="0"/>
              </a:rPr>
              <a:t>Periodic Trends in Ionic Radius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"/>
          <a:stretch/>
        </p:blipFill>
        <p:spPr>
          <a:xfrm>
            <a:off x="2446425" y="685800"/>
            <a:ext cx="4251149" cy="5867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3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dirty="0">
                <a:latin typeface="Arial" charset="0"/>
                <a:cs typeface="ヒラギノ角ゴ Pro W3" charset="0"/>
              </a:rPr>
              <a:t>Explanation for the Trends in </a:t>
            </a:r>
            <a:r>
              <a:rPr lang="en-US" dirty="0" err="1">
                <a:latin typeface="Arial" charset="0"/>
                <a:cs typeface="ヒラギノ角ゴ Pro W3" charset="0"/>
              </a:rPr>
              <a:t>Cation</a:t>
            </a:r>
            <a:r>
              <a:rPr lang="en-US" dirty="0">
                <a:latin typeface="Arial" charset="0"/>
                <a:cs typeface="ヒラギノ角ゴ Pro W3" charset="0"/>
              </a:rPr>
              <a:t> Radius</a:t>
            </a:r>
            <a:endParaRPr lang="en-US" sz="2800" dirty="0">
              <a:latin typeface="Arial" charset="0"/>
              <a:cs typeface="ヒラギノ角ゴ Pro W3" charset="0"/>
            </a:endParaRP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>
          <a:xfrm>
            <a:off x="365124" y="989013"/>
            <a:ext cx="8626475" cy="5106987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600" dirty="0">
                <a:latin typeface="Arial" charset="0"/>
              </a:rPr>
              <a:t>When atoms form </a:t>
            </a:r>
            <a:r>
              <a:rPr lang="en-US" sz="2600" dirty="0" err="1">
                <a:latin typeface="Arial" charset="0"/>
              </a:rPr>
              <a:t>cations</a:t>
            </a:r>
            <a:r>
              <a:rPr lang="en-US" sz="2600" dirty="0">
                <a:latin typeface="Arial" charset="0"/>
              </a:rPr>
              <a:t>, the valence electrons are removed.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2600" dirty="0"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600" dirty="0">
                <a:latin typeface="Arial" charset="0"/>
              </a:rPr>
              <a:t>The farthest electrons from the nucleus are the </a:t>
            </a:r>
            <a:r>
              <a:rPr lang="en-US" sz="2600" i="1" dirty="0">
                <a:latin typeface="Arial" charset="0"/>
              </a:rPr>
              <a:t>p</a:t>
            </a:r>
            <a:r>
              <a:rPr lang="en-US" sz="2600" dirty="0">
                <a:latin typeface="Arial" charset="0"/>
              </a:rPr>
              <a:t> or </a:t>
            </a:r>
            <a:r>
              <a:rPr lang="en-US" sz="2600" i="1" dirty="0">
                <a:latin typeface="Arial" charset="0"/>
              </a:rPr>
              <a:t>d</a:t>
            </a:r>
            <a:r>
              <a:rPr lang="en-US" sz="2600" dirty="0">
                <a:latin typeface="Arial" charset="0"/>
              </a:rPr>
              <a:t> electrons in the (</a:t>
            </a:r>
            <a:r>
              <a:rPr lang="en-US" sz="2600" i="1" dirty="0">
                <a:latin typeface="Arial" charset="0"/>
              </a:rPr>
              <a:t>n </a:t>
            </a:r>
            <a:r>
              <a:rPr lang="en-US" sz="2600" dirty="0">
                <a:latin typeface="Arial" charset="0"/>
              </a:rPr>
              <a:t>− 1) energy level.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2600" dirty="0"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600" dirty="0">
                <a:latin typeface="Arial" charset="0"/>
              </a:rPr>
              <a:t>This results in the </a:t>
            </a:r>
            <a:r>
              <a:rPr lang="en-US" sz="2600" dirty="0" err="1">
                <a:latin typeface="Arial" charset="0"/>
              </a:rPr>
              <a:t>cation</a:t>
            </a:r>
            <a:r>
              <a:rPr lang="en-US" sz="2600" dirty="0">
                <a:latin typeface="Arial" charset="0"/>
              </a:rPr>
              <a:t> being smaller than the atom.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3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dirty="0">
                <a:latin typeface="Arial" charset="0"/>
                <a:cs typeface="ヒラギノ角ゴ Pro W3" charset="0"/>
              </a:rPr>
              <a:t>Explanation for the Trends in </a:t>
            </a:r>
            <a:r>
              <a:rPr lang="en-US" dirty="0" err="1">
                <a:latin typeface="Arial" charset="0"/>
                <a:cs typeface="ヒラギノ角ゴ Pro W3" charset="0"/>
              </a:rPr>
              <a:t>Cation</a:t>
            </a:r>
            <a:r>
              <a:rPr lang="en-US" dirty="0">
                <a:latin typeface="Arial" charset="0"/>
                <a:cs typeface="ヒラギノ角ゴ Pro W3" charset="0"/>
              </a:rPr>
              <a:t> Radius</a:t>
            </a:r>
            <a:endParaRPr lang="en-US" sz="2800" dirty="0">
              <a:latin typeface="Arial" charset="0"/>
              <a:cs typeface="ヒラギノ角ゴ Pro W3" charset="0"/>
            </a:endParaRPr>
          </a:p>
        </p:txBody>
      </p:sp>
      <p:sp>
        <p:nvSpPr>
          <p:cNvPr id="64515" name="Content Placeholder 4"/>
          <p:cNvSpPr>
            <a:spLocks noGrp="1"/>
          </p:cNvSpPr>
          <p:nvPr>
            <p:ph idx="1"/>
          </p:nvPr>
        </p:nvSpPr>
        <p:spPr>
          <a:xfrm>
            <a:off x="365124" y="989013"/>
            <a:ext cx="8626475" cy="5106987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latin typeface="Arial" charset="0"/>
              </a:rPr>
              <a:t>These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altLang="ja-JP" dirty="0">
                <a:latin typeface="Arial" charset="0"/>
              </a:rPr>
              <a:t>new valence electrons” also experience a larger effective nuclear charge than the “old valence electrons,” shrinking the ion even more.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dirty="0"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latin typeface="Arial" charset="0"/>
              </a:rPr>
              <a:t>Traversing down a group increases the (</a:t>
            </a:r>
            <a:r>
              <a:rPr lang="en-US" i="1" dirty="0">
                <a:latin typeface="Arial" charset="0"/>
              </a:rPr>
              <a:t>n </a:t>
            </a:r>
            <a:r>
              <a:rPr lang="en-US" dirty="0">
                <a:latin typeface="Arial" charset="0"/>
              </a:rPr>
              <a:t>− 1) level, causing the </a:t>
            </a:r>
            <a:r>
              <a:rPr lang="en-US" dirty="0" err="1">
                <a:latin typeface="Arial" charset="0"/>
              </a:rPr>
              <a:t>cations</a:t>
            </a:r>
            <a:r>
              <a:rPr lang="en-US" dirty="0">
                <a:latin typeface="Arial" charset="0"/>
              </a:rPr>
              <a:t> to get larger.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dirty="0"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latin typeface="Arial" charset="0"/>
              </a:rPr>
              <a:t>Traversing to the right across a period increases the effective nuclear charge for isoelectronic </a:t>
            </a:r>
            <a:r>
              <a:rPr lang="en-US" dirty="0" err="1">
                <a:latin typeface="Arial" charset="0"/>
              </a:rPr>
              <a:t>cations</a:t>
            </a:r>
            <a:r>
              <a:rPr lang="en-US" dirty="0">
                <a:latin typeface="Arial" charset="0"/>
              </a:rPr>
              <a:t>, causing the </a:t>
            </a:r>
            <a:r>
              <a:rPr lang="en-US" dirty="0" err="1">
                <a:latin typeface="Arial" charset="0"/>
              </a:rPr>
              <a:t>cations</a:t>
            </a:r>
            <a:r>
              <a:rPr lang="en-US" dirty="0">
                <a:latin typeface="Arial" charset="0"/>
              </a:rPr>
              <a:t> to get smaller.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cs typeface="ヒラギノ角ゴ Pro W3" charset="0"/>
              </a:rPr>
              <a:t>Electron Configurations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  <a:ea typeface="+mn-ea"/>
                <a:cs typeface="+mn-cs"/>
              </a:rPr>
              <a:t>Quantum-mechanical theory describes the behavior of electrons in atoms.</a:t>
            </a:r>
          </a:p>
          <a:p>
            <a:pPr>
              <a:defRPr/>
            </a:pPr>
            <a:endParaRPr lang="en-US" sz="24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  <a:ea typeface="+mn-ea"/>
                <a:cs typeface="+mn-cs"/>
              </a:rPr>
              <a:t>The electrons in atoms exist in orbitals.</a:t>
            </a:r>
          </a:p>
          <a:p>
            <a:pPr>
              <a:defRPr/>
            </a:pPr>
            <a:endParaRPr lang="en-US" sz="24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  <a:ea typeface="+mn-ea"/>
                <a:cs typeface="+mn-cs"/>
              </a:rPr>
              <a:t>A description of the orbitals occupied by electrons is called an </a:t>
            </a:r>
            <a:r>
              <a:rPr lang="en-US" sz="2400" b="1" dirty="0" smtClean="0">
                <a:solidFill>
                  <a:srgbClr val="000000"/>
                </a:solidFill>
                <a:ea typeface="+mn-ea"/>
                <a:cs typeface="+mn-cs"/>
              </a:rPr>
              <a:t>electron configuration</a:t>
            </a:r>
            <a:r>
              <a:rPr lang="en-US" sz="2400" dirty="0" smtClean="0">
                <a:solidFill>
                  <a:srgbClr val="000000"/>
                </a:solidFill>
                <a:ea typeface="+mn-ea"/>
                <a:cs typeface="+mn-cs"/>
              </a:rPr>
              <a:t>.</a:t>
            </a:r>
          </a:p>
          <a:p>
            <a:pPr>
              <a:defRPr/>
            </a:pPr>
            <a:endParaRPr lang="en-US" sz="2400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9"/>
          <a:stretch/>
        </p:blipFill>
        <p:spPr>
          <a:xfrm>
            <a:off x="267128" y="4191000"/>
            <a:ext cx="8534400" cy="155465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6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  <a:cs typeface="ヒラギノ角ゴ Pro W3" charset="0"/>
              </a:rPr>
              <a:t>Periodic Trends in Anionic Radius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"/>
          <a:stretch/>
        </p:blipFill>
        <p:spPr>
          <a:xfrm>
            <a:off x="3283301" y="609600"/>
            <a:ext cx="2577398" cy="58826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3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dirty="0">
                <a:latin typeface="Arial" charset="0"/>
                <a:cs typeface="ヒラギノ角ゴ Pro W3" charset="0"/>
              </a:rPr>
              <a:t>Explanation for the Trends in Anion Radius</a:t>
            </a:r>
          </a:p>
        </p:txBody>
      </p:sp>
      <p:sp>
        <p:nvSpPr>
          <p:cNvPr id="66563" name="Content Placeholder 4"/>
          <p:cNvSpPr>
            <a:spLocks noGrp="1"/>
          </p:cNvSpPr>
          <p:nvPr>
            <p:ph idx="1"/>
          </p:nvPr>
        </p:nvSpPr>
        <p:spPr>
          <a:xfrm>
            <a:off x="365124" y="989013"/>
            <a:ext cx="8626475" cy="510698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>
                <a:latin typeface="Arial" charset="0"/>
              </a:rPr>
              <a:t>When atoms form anions, electrons are added to the valence shell.</a:t>
            </a:r>
          </a:p>
          <a:p>
            <a:pPr>
              <a:spcBef>
                <a:spcPts val="600"/>
              </a:spcBef>
            </a:pPr>
            <a:endParaRPr lang="en-US" dirty="0">
              <a:latin typeface="Arial" charset="0"/>
            </a:endParaRPr>
          </a:p>
          <a:p>
            <a:pPr>
              <a:spcBef>
                <a:spcPts val="600"/>
              </a:spcBef>
            </a:pPr>
            <a:r>
              <a:rPr lang="en-US" dirty="0">
                <a:latin typeface="Arial" charset="0"/>
              </a:rPr>
              <a:t>These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altLang="ja-JP" dirty="0">
                <a:latin typeface="Arial" charset="0"/>
              </a:rPr>
              <a:t>new valence electrons” experience a smaller effective nuclear charge than the “old valence electrons,” increasing the size.</a:t>
            </a:r>
          </a:p>
          <a:p>
            <a:pPr>
              <a:spcBef>
                <a:spcPts val="600"/>
              </a:spcBef>
            </a:pPr>
            <a:endParaRPr lang="en-US" dirty="0">
              <a:latin typeface="Arial" charset="0"/>
            </a:endParaRPr>
          </a:p>
          <a:p>
            <a:pPr>
              <a:spcBef>
                <a:spcPts val="600"/>
              </a:spcBef>
            </a:pPr>
            <a:r>
              <a:rPr lang="en-US" dirty="0">
                <a:latin typeface="Arial" charset="0"/>
              </a:rPr>
              <a:t>The result is that the anion is larger than the atom.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3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dirty="0">
                <a:latin typeface="Arial" charset="0"/>
                <a:cs typeface="ヒラギノ角ゴ Pro W3" charset="0"/>
              </a:rPr>
              <a:t>Explanation for the Trends in Anion Radius</a:t>
            </a:r>
          </a:p>
        </p:txBody>
      </p:sp>
      <p:sp>
        <p:nvSpPr>
          <p:cNvPr id="67587" name="Content Placeholder 4"/>
          <p:cNvSpPr>
            <a:spLocks noGrp="1"/>
          </p:cNvSpPr>
          <p:nvPr>
            <p:ph idx="1"/>
          </p:nvPr>
        </p:nvSpPr>
        <p:spPr>
          <a:xfrm>
            <a:off x="365124" y="1065213"/>
            <a:ext cx="8626475" cy="510698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>
                <a:latin typeface="Arial" charset="0"/>
              </a:rPr>
              <a:t>Traversing down a group increases the </a:t>
            </a:r>
            <a:r>
              <a:rPr lang="en-US" i="1" dirty="0">
                <a:latin typeface="Arial" charset="0"/>
              </a:rPr>
              <a:t>n </a:t>
            </a:r>
            <a:r>
              <a:rPr lang="en-US" dirty="0">
                <a:latin typeface="Arial" charset="0"/>
              </a:rPr>
              <a:t>level, causing the anions to get larger.</a:t>
            </a:r>
          </a:p>
          <a:p>
            <a:pPr>
              <a:spcBef>
                <a:spcPts val="600"/>
              </a:spcBef>
            </a:pPr>
            <a:endParaRPr lang="en-US" dirty="0">
              <a:latin typeface="Arial" charset="0"/>
            </a:endParaRPr>
          </a:p>
          <a:p>
            <a:pPr>
              <a:spcBef>
                <a:spcPts val="600"/>
              </a:spcBef>
            </a:pPr>
            <a:r>
              <a:rPr lang="en-US" dirty="0">
                <a:latin typeface="Arial" charset="0"/>
              </a:rPr>
              <a:t>Traversing to the right across a period decreases the effective nuclear charge for isoelectronic anions, causing the anions to get larger.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82613"/>
          </a:xfrm>
          <a:solidFill>
            <a:srgbClr val="FFFFFF"/>
          </a:solidFill>
        </p:spPr>
        <p:txBody>
          <a:bodyPr lIns="90488" tIns="44450" rIns="90488" bIns="44450"/>
          <a:lstStyle/>
          <a:p>
            <a:pPr marL="339725" eaLnBrk="1" hangingPunct="1"/>
            <a:r>
              <a:rPr lang="en-US" dirty="0">
                <a:latin typeface="Arial" charset="0"/>
                <a:cs typeface="ヒラギノ角ゴ Pro W3" charset="0"/>
              </a:rPr>
              <a:t>Ionization Energy (IE)</a:t>
            </a: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365760" y="914400"/>
            <a:ext cx="846296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SzPct val="120000"/>
              <a:buFontTx/>
              <a:buChar char="•"/>
            </a:pPr>
            <a:r>
              <a:rPr lang="en-US" sz="3000" dirty="0"/>
              <a:t>Minimum energy needed to remove an electron from an atom or ion</a:t>
            </a:r>
          </a:p>
          <a:p>
            <a:pPr marL="914400" lvl="1" indent="-45720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600" dirty="0"/>
              <a:t>Gas state</a:t>
            </a:r>
          </a:p>
          <a:p>
            <a:pPr marL="914400" lvl="1" indent="-45720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600" dirty="0"/>
              <a:t>Endothermic process</a:t>
            </a:r>
          </a:p>
          <a:p>
            <a:pPr marL="914400" lvl="1" indent="-45720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600" dirty="0"/>
              <a:t>Valence electron easiest to remove, lowest IE</a:t>
            </a:r>
          </a:p>
          <a:p>
            <a:pPr marL="914400" lvl="1" indent="-45720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600" dirty="0"/>
              <a:t>M(g) + IE</a:t>
            </a:r>
            <a:r>
              <a:rPr lang="en-US" sz="2600" baseline="-25000" dirty="0"/>
              <a:t>1</a:t>
            </a:r>
            <a:r>
              <a:rPr lang="en-US" sz="2600" dirty="0"/>
              <a:t> </a:t>
            </a:r>
            <a:r>
              <a:rPr lang="en-US" sz="2600" dirty="0">
                <a:sym typeface="Symbol" charset="0"/>
              </a:rPr>
              <a:t> M</a:t>
            </a:r>
            <a:r>
              <a:rPr lang="en-US" sz="2600" baseline="30000" dirty="0">
                <a:sym typeface="Symbol" charset="0"/>
              </a:rPr>
              <a:t>1+</a:t>
            </a:r>
            <a:r>
              <a:rPr lang="en-US" sz="2600" dirty="0">
                <a:sym typeface="Symbol" charset="0"/>
              </a:rPr>
              <a:t>(g) + 1 e</a:t>
            </a:r>
            <a:r>
              <a:rPr lang="en-US" sz="2600" baseline="30000" dirty="0">
                <a:sym typeface="Symbol" charset="0"/>
              </a:rPr>
              <a:t>–</a:t>
            </a:r>
            <a:r>
              <a:rPr lang="en-US" sz="2600" dirty="0">
                <a:sym typeface="Symbol" charset="0"/>
              </a:rPr>
              <a:t> </a:t>
            </a:r>
          </a:p>
          <a:p>
            <a:pPr marL="914400" lvl="1" indent="-45720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600" dirty="0">
                <a:sym typeface="Symbol" charset="0"/>
              </a:rPr>
              <a:t>M</a:t>
            </a:r>
            <a:r>
              <a:rPr lang="en-US" sz="2600" baseline="30000" dirty="0">
                <a:sym typeface="Symbol" charset="0"/>
              </a:rPr>
              <a:t>+1</a:t>
            </a:r>
            <a:r>
              <a:rPr lang="en-US" sz="2600" dirty="0">
                <a:sym typeface="Symbol" charset="0"/>
              </a:rPr>
              <a:t>(g) + IE</a:t>
            </a:r>
            <a:r>
              <a:rPr lang="en-US" sz="2600" baseline="-25000" dirty="0">
                <a:sym typeface="Symbol" charset="0"/>
              </a:rPr>
              <a:t>2</a:t>
            </a:r>
            <a:r>
              <a:rPr lang="en-US" sz="2600" dirty="0">
                <a:sym typeface="Symbol" charset="0"/>
              </a:rPr>
              <a:t>  M</a:t>
            </a:r>
            <a:r>
              <a:rPr lang="en-US" sz="2600" baseline="30000" dirty="0">
                <a:sym typeface="Symbol" charset="0"/>
              </a:rPr>
              <a:t>2+</a:t>
            </a:r>
            <a:r>
              <a:rPr lang="en-US" sz="2600" dirty="0">
                <a:sym typeface="Symbol" charset="0"/>
              </a:rPr>
              <a:t>(g) + 1 e</a:t>
            </a:r>
            <a:r>
              <a:rPr lang="en-US" sz="2600" baseline="30000" dirty="0">
                <a:sym typeface="Symbol" charset="0"/>
              </a:rPr>
              <a:t>–</a:t>
            </a:r>
            <a:endParaRPr lang="en-US" sz="2600" dirty="0"/>
          </a:p>
          <a:p>
            <a:pPr marL="1257300" lvl="2" indent="-34290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First ionization energy = energy to remove electron from neutral atom</a:t>
            </a:r>
          </a:p>
          <a:p>
            <a:pPr marL="1257300" lvl="2" indent="-34290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Second IE = energy to remove electron from 1+ ion, etc.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ヒラギノ角ゴ Pro W3" charset="0"/>
              </a:rPr>
              <a:t>General Trends in First Ionization Energy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The larger the effective nuclear charge on the electron, the more energy it takes to remove it.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The farther the most probable distance the electron is from the nucleus, the less energy it takes to remove it.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First IE 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decreases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down the group.</a:t>
            </a:r>
          </a:p>
          <a:p>
            <a:pPr lvl="1" eaLnBrk="1" hangingPunct="1"/>
            <a:r>
              <a:rPr lang="en-US" sz="2400" dirty="0">
                <a:solidFill>
                  <a:srgbClr val="000000"/>
                </a:solidFill>
                <a:latin typeface="Arial" charset="0"/>
              </a:rPr>
              <a:t>Valence electron farther from nucleus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First IE generally 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increases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across the period.</a:t>
            </a:r>
          </a:p>
          <a:p>
            <a:pPr lvl="1" eaLnBrk="1" hangingPunct="1"/>
            <a:r>
              <a:rPr lang="en-US" sz="2400" dirty="0">
                <a:solidFill>
                  <a:srgbClr val="000000"/>
                </a:solidFill>
                <a:latin typeface="Arial" charset="0"/>
              </a:rPr>
              <a:t>Effective nuclear charge increases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3"/>
          <a:stretch/>
        </p:blipFill>
        <p:spPr>
          <a:xfrm>
            <a:off x="304800" y="351102"/>
            <a:ext cx="8534400" cy="60496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"/>
          <a:stretch/>
        </p:blipFill>
        <p:spPr>
          <a:xfrm>
            <a:off x="1371107" y="213360"/>
            <a:ext cx="6401785" cy="62636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3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  <a:cs typeface="ヒラギノ角ゴ Pro W3" charset="0"/>
              </a:rPr>
              <a:t>Explanation for the Trends in First Ionization Energy</a:t>
            </a:r>
          </a:p>
        </p:txBody>
      </p:sp>
      <p:sp>
        <p:nvSpPr>
          <p:cNvPr id="72707" name="Content Placeholder 4"/>
          <p:cNvSpPr>
            <a:spLocks noGrp="1"/>
          </p:cNvSpPr>
          <p:nvPr>
            <p:ph idx="1"/>
          </p:nvPr>
        </p:nvSpPr>
        <p:spPr>
          <a:xfrm>
            <a:off x="365124" y="1141413"/>
            <a:ext cx="8626475" cy="5106987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latin typeface="Arial" charset="0"/>
              </a:rPr>
              <a:t>The strength of attraction is related to the most probable distance the valence electrons are from the nucleus and the effective nuclear charge the valence electrons experience.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dirty="0"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latin typeface="Arial" charset="0"/>
              </a:rPr>
              <a:t>The larger the orbital an electron is in, the farther its most probable distance will be from the nucleus and the less attraction it will have for the nucleus.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dirty="0">
              <a:latin typeface="Arial" charset="0"/>
              <a:sym typeface="Symbol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latin typeface="Arial" charset="0"/>
                <a:sym typeface="Symbol" charset="0"/>
              </a:rPr>
              <a:t>Quantum-mechanics predicts the atom</a:t>
            </a:r>
            <a:r>
              <a:rPr lang="ja-JP" altLang="en-US" dirty="0">
                <a:latin typeface="Arial" charset="0"/>
                <a:sym typeface="Symbol" charset="0"/>
              </a:rPr>
              <a:t>’</a:t>
            </a:r>
            <a:r>
              <a:rPr lang="en-US" altLang="ja-JP" dirty="0">
                <a:latin typeface="Arial" charset="0"/>
                <a:sym typeface="Symbol" charset="0"/>
              </a:rPr>
              <a:t>s first ionization energy should get lower down a column.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3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  <a:cs typeface="ヒラギノ角ゴ Pro W3" charset="0"/>
              </a:rPr>
              <a:t>Explanation for the Trends in First Ionization Energy</a:t>
            </a:r>
          </a:p>
        </p:txBody>
      </p:sp>
      <p:sp>
        <p:nvSpPr>
          <p:cNvPr id="73731" name="Content Placeholder 4"/>
          <p:cNvSpPr>
            <a:spLocks noGrp="1"/>
          </p:cNvSpPr>
          <p:nvPr>
            <p:ph idx="1"/>
          </p:nvPr>
        </p:nvSpPr>
        <p:spPr>
          <a:xfrm>
            <a:off x="365124" y="1141413"/>
            <a:ext cx="8626475" cy="5106987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latin typeface="Arial" charset="0"/>
              </a:rPr>
              <a:t>Traversing across a period increases the effective nuclear charge on the valence electrons.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dirty="0">
              <a:latin typeface="Arial" charset="0"/>
              <a:sym typeface="Symbol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latin typeface="Arial" charset="0"/>
                <a:sym typeface="Symbol" charset="0"/>
              </a:rPr>
              <a:t>Quantum-mechanics predicts the atom</a:t>
            </a:r>
            <a:r>
              <a:rPr lang="ja-JP" altLang="en-US" dirty="0">
                <a:latin typeface="Arial" charset="0"/>
                <a:sym typeface="Symbol" charset="0"/>
              </a:rPr>
              <a:t>’</a:t>
            </a:r>
            <a:r>
              <a:rPr lang="en-US" altLang="ja-JP" dirty="0">
                <a:latin typeface="Arial" charset="0"/>
                <a:sym typeface="Symbol" charset="0"/>
              </a:rPr>
              <a:t>s first ionization energy should get larger across a period.</a:t>
            </a:r>
            <a:endParaRPr lang="en-US" altLang="ja-JP" dirty="0"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ヒラギノ角ゴ Pro W3" charset="0"/>
              </a:rPr>
              <a:t>Exceptions in the First IE Trends</a:t>
            </a:r>
          </a:p>
        </p:txBody>
      </p:sp>
      <p:sp>
        <p:nvSpPr>
          <p:cNvPr id="74757" name="Rectangle 3"/>
          <p:cNvSpPr>
            <a:spLocks noChangeArrowheads="1"/>
          </p:cNvSpPr>
          <p:nvPr/>
        </p:nvSpPr>
        <p:spPr bwMode="auto">
          <a:xfrm>
            <a:off x="365760" y="990600"/>
            <a:ext cx="8534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SzPct val="120000"/>
              <a:buFontTx/>
              <a:buChar char="•"/>
            </a:pPr>
            <a:r>
              <a:rPr lang="en-US" sz="3000" dirty="0"/>
              <a:t>First ionization energy generally increases from left to right across a period.</a:t>
            </a:r>
          </a:p>
          <a:p>
            <a:pPr marL="342900" indent="-342900">
              <a:spcBef>
                <a:spcPct val="20000"/>
              </a:spcBef>
              <a:buSzPct val="120000"/>
              <a:buFontTx/>
              <a:buChar char="•"/>
            </a:pPr>
            <a:r>
              <a:rPr lang="en-US" sz="3000" dirty="0"/>
              <a:t>Except from 2A to 3A and 5A to 6A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1"/>
          <a:stretch/>
        </p:blipFill>
        <p:spPr>
          <a:xfrm>
            <a:off x="304800" y="2819400"/>
            <a:ext cx="8534400" cy="32402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  <a:cs typeface="ヒラギノ角ゴ Pro W3" charset="0"/>
              </a:rPr>
              <a:t>How Electrons Occupy Orbitals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Arial" charset="0"/>
              </a:rPr>
              <a:t>Calculations with Schrödinger</a:t>
            </a:r>
            <a:r>
              <a:rPr lang="ja-JP" altLang="en-US" sz="2400" dirty="0">
                <a:latin typeface="Arial" charset="0"/>
              </a:rPr>
              <a:t>’</a:t>
            </a:r>
            <a:r>
              <a:rPr lang="en-US" altLang="ja-JP" sz="2400" dirty="0">
                <a:latin typeface="Arial" charset="0"/>
              </a:rPr>
              <a:t>s equation show that hydrogen’s one electron occupies the lowest energy orbital in the atom.</a:t>
            </a:r>
          </a:p>
          <a:p>
            <a:endParaRPr lang="en-US" sz="2400" dirty="0">
              <a:latin typeface="Arial" charset="0"/>
            </a:endParaRPr>
          </a:p>
          <a:p>
            <a:r>
              <a:rPr lang="en-US" sz="2400" dirty="0">
                <a:latin typeface="Arial" charset="0"/>
              </a:rPr>
              <a:t>Schrödinger</a:t>
            </a:r>
            <a:r>
              <a:rPr lang="ja-JP" altLang="en-US" sz="2400" dirty="0">
                <a:latin typeface="Arial" charset="0"/>
              </a:rPr>
              <a:t>’</a:t>
            </a:r>
            <a:r>
              <a:rPr lang="en-US" altLang="ja-JP" sz="2400" dirty="0">
                <a:latin typeface="Arial" charset="0"/>
              </a:rPr>
              <a:t>s equation calculations for </a:t>
            </a:r>
            <a:r>
              <a:rPr lang="en-US" altLang="ja-JP" sz="2400" dirty="0" err="1">
                <a:latin typeface="Arial" charset="0"/>
              </a:rPr>
              <a:t>multielectron</a:t>
            </a:r>
            <a:r>
              <a:rPr lang="en-US" altLang="ja-JP" sz="2400" dirty="0">
                <a:latin typeface="Arial" charset="0"/>
              </a:rPr>
              <a:t> atoms cannot be exactly solved.</a:t>
            </a:r>
          </a:p>
          <a:p>
            <a:pPr lvl="1"/>
            <a:r>
              <a:rPr lang="en-US" sz="2000" dirty="0">
                <a:latin typeface="Arial" charset="0"/>
              </a:rPr>
              <a:t>Due to additional terms added for electron–electron interactions</a:t>
            </a:r>
          </a:p>
          <a:p>
            <a:pPr lvl="1"/>
            <a:endParaRPr lang="en-US" sz="2400" dirty="0">
              <a:latin typeface="Arial" charset="0"/>
            </a:endParaRPr>
          </a:p>
          <a:p>
            <a:r>
              <a:rPr lang="en-US" sz="2400" dirty="0">
                <a:latin typeface="Arial" charset="0"/>
              </a:rPr>
              <a:t>Approximate solutions show the orbitals to be </a:t>
            </a:r>
            <a:r>
              <a:rPr lang="en-US" sz="2400" dirty="0" smtClean="0">
                <a:latin typeface="Arial" charset="0"/>
              </a:rPr>
              <a:t/>
            </a:r>
            <a:br>
              <a:rPr lang="en-US" sz="2400" dirty="0" smtClean="0">
                <a:latin typeface="Arial" charset="0"/>
              </a:rPr>
            </a:br>
            <a:r>
              <a:rPr lang="en-US" sz="2400" dirty="0" smtClean="0">
                <a:latin typeface="Arial" charset="0"/>
              </a:rPr>
              <a:t>hydrogen-like</a:t>
            </a:r>
            <a:r>
              <a:rPr lang="en-US" sz="2400" dirty="0">
                <a:latin typeface="Arial" charset="0"/>
              </a:rPr>
              <a:t>.</a:t>
            </a:r>
          </a:p>
          <a:p>
            <a:endParaRPr lang="en-US" sz="2400" dirty="0">
              <a:latin typeface="Arial" charset="0"/>
            </a:endParaRPr>
          </a:p>
          <a:p>
            <a:r>
              <a:rPr lang="en-US" sz="2400" dirty="0">
                <a:latin typeface="Arial" charset="0"/>
              </a:rPr>
              <a:t>Two additional concepts affect </a:t>
            </a:r>
            <a:r>
              <a:rPr lang="en-US" sz="2400" dirty="0" err="1">
                <a:latin typeface="Arial" charset="0"/>
              </a:rPr>
              <a:t>multielectron</a:t>
            </a:r>
            <a:r>
              <a:rPr lang="en-US" sz="2400" dirty="0">
                <a:latin typeface="Arial" charset="0"/>
              </a:rPr>
              <a:t> atoms: electron spin and energy splitting of sublevels.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7913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ヒラギノ角ゴ Pro W3" charset="0"/>
              </a:rPr>
              <a:t>Exceptions in the First Ionization Energy Trends, N and O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365760" y="2743200"/>
            <a:ext cx="85725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To ionize N, you must break up a half-full sublevel, which costs extra energy.</a:t>
            </a:r>
          </a:p>
        </p:txBody>
      </p:sp>
      <p:sp>
        <p:nvSpPr>
          <p:cNvPr id="58435" name="Text Box 67"/>
          <p:cNvSpPr txBox="1">
            <a:spLocks noChangeArrowheads="1"/>
          </p:cNvSpPr>
          <p:nvPr/>
        </p:nvSpPr>
        <p:spPr bwMode="auto">
          <a:xfrm>
            <a:off x="365760" y="5029200"/>
            <a:ext cx="80772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When you ionize O, you get a half-full sublevel, which costs less energy.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7388"/>
          <a:stretch/>
        </p:blipFill>
        <p:spPr>
          <a:xfrm>
            <a:off x="990599" y="1371600"/>
            <a:ext cx="6610653" cy="11267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39" b="5080"/>
          <a:stretch/>
        </p:blipFill>
        <p:spPr>
          <a:xfrm>
            <a:off x="990599" y="3733800"/>
            <a:ext cx="6611112" cy="116039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79438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ヒラギノ角ゴ Pro W3" charset="0"/>
              </a:rPr>
              <a:t>Trends in Successive Ionization Energies</a:t>
            </a:r>
            <a:endParaRPr lang="en-US" sz="3600" dirty="0">
              <a:latin typeface="Arial" charset="0"/>
              <a:cs typeface="ヒラギノ角ゴ Pro W3" charset="0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384175" y="914400"/>
            <a:ext cx="4873625" cy="4724400"/>
          </a:xfrm>
        </p:spPr>
        <p:txBody>
          <a:bodyPr/>
          <a:lstStyle/>
          <a:p>
            <a:pPr eaLnBrk="1" hangingPunct="1"/>
            <a:r>
              <a:rPr lang="en-US" sz="2500" dirty="0">
                <a:latin typeface="Arial" charset="0"/>
              </a:rPr>
              <a:t>Removal of each successive electron costs more energy.</a:t>
            </a:r>
          </a:p>
          <a:p>
            <a:pPr lvl="1" eaLnBrk="1" hangingPunct="1"/>
            <a:r>
              <a:rPr lang="en-US" sz="2100" dirty="0">
                <a:latin typeface="Arial" charset="0"/>
              </a:rPr>
              <a:t>Shrinkage in size due to having more protons than electrons</a:t>
            </a:r>
          </a:p>
          <a:p>
            <a:pPr lvl="1" eaLnBrk="1" hangingPunct="1"/>
            <a:r>
              <a:rPr lang="en-US" sz="2100" dirty="0">
                <a:latin typeface="Arial" charset="0"/>
              </a:rPr>
              <a:t>Outer electrons closer to </a:t>
            </a:r>
            <a:br>
              <a:rPr lang="en-US" sz="2100" dirty="0">
                <a:latin typeface="Arial" charset="0"/>
              </a:rPr>
            </a:br>
            <a:r>
              <a:rPr lang="en-US" sz="2100" dirty="0">
                <a:latin typeface="Arial" charset="0"/>
              </a:rPr>
              <a:t>the nucleus; therefore </a:t>
            </a:r>
            <a:br>
              <a:rPr lang="en-US" sz="2100" dirty="0">
                <a:latin typeface="Arial" charset="0"/>
              </a:rPr>
            </a:br>
            <a:r>
              <a:rPr lang="en-US" sz="2100" dirty="0">
                <a:latin typeface="Arial" charset="0"/>
              </a:rPr>
              <a:t>harder to remove</a:t>
            </a:r>
          </a:p>
          <a:p>
            <a:pPr eaLnBrk="1" hangingPunct="1"/>
            <a:r>
              <a:rPr lang="en-US" sz="2500" dirty="0">
                <a:latin typeface="Arial" charset="0"/>
              </a:rPr>
              <a:t>There</a:t>
            </a:r>
            <a:r>
              <a:rPr lang="ja-JP" altLang="en-US" sz="2500" dirty="0">
                <a:latin typeface="Arial" charset="0"/>
              </a:rPr>
              <a:t>’</a:t>
            </a:r>
            <a:r>
              <a:rPr lang="en-US" altLang="ja-JP" sz="2500" dirty="0">
                <a:latin typeface="Arial" charset="0"/>
              </a:rPr>
              <a:t>s a regular increase in energy for each successive valence electron.</a:t>
            </a:r>
          </a:p>
          <a:p>
            <a:pPr eaLnBrk="1" hangingPunct="1"/>
            <a:r>
              <a:rPr lang="en-US" sz="2500" dirty="0">
                <a:latin typeface="Arial" charset="0"/>
              </a:rPr>
              <a:t>There</a:t>
            </a:r>
            <a:r>
              <a:rPr lang="ja-JP" altLang="en-US" sz="2500" dirty="0">
                <a:latin typeface="Arial" charset="0"/>
              </a:rPr>
              <a:t>’</a:t>
            </a:r>
            <a:r>
              <a:rPr lang="en-US" altLang="ja-JP" sz="2500" dirty="0">
                <a:latin typeface="Arial" charset="0"/>
              </a:rPr>
              <a:t>s a large increase in energy when core electrons are removed.</a:t>
            </a:r>
            <a:endParaRPr lang="en-US" sz="2500" dirty="0"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"/>
          <a:stretch/>
        </p:blipFill>
        <p:spPr>
          <a:xfrm>
            <a:off x="5181600" y="1600200"/>
            <a:ext cx="3797383" cy="34198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488" tIns="44450" rIns="90488" bIns="44450"/>
          <a:lstStyle>
            <a:lvl1pPr marL="169863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339725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ED6B06"/>
                </a:solidFill>
              </a:rPr>
              <a:t>Trends in Second and Successive Ionization Energies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6"/>
          <a:stretch/>
        </p:blipFill>
        <p:spPr>
          <a:xfrm>
            <a:off x="304800" y="1639824"/>
            <a:ext cx="8534400" cy="34253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82211"/>
          </a:xfrm>
          <a:solidFill>
            <a:srgbClr val="FFFFFF"/>
          </a:solidFill>
        </p:spPr>
        <p:txBody>
          <a:bodyPr lIns="90488" tIns="44450" rIns="90488" bIns="44450"/>
          <a:lstStyle/>
          <a:p>
            <a:pPr marL="342900" eaLnBrk="1" hangingPunct="1"/>
            <a:r>
              <a:rPr lang="en-US" dirty="0">
                <a:latin typeface="Arial" charset="0"/>
                <a:cs typeface="ヒラギノ角ゴ Pro W3" charset="0"/>
              </a:rPr>
              <a:t>Electron Affinity</a:t>
            </a:r>
          </a:p>
        </p:txBody>
      </p:sp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365760" y="1066800"/>
            <a:ext cx="86931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  <a:buFontTx/>
              <a:buChar char="•"/>
            </a:pPr>
            <a:r>
              <a:rPr lang="en-US" sz="3000" dirty="0"/>
              <a:t>Energy is released when a neutral atom gains an electron.</a:t>
            </a: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600" dirty="0"/>
              <a:t>Gas state</a:t>
            </a: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600" dirty="0"/>
              <a:t>M(</a:t>
            </a:r>
            <a:r>
              <a:rPr lang="en-US" sz="2600" i="1" dirty="0"/>
              <a:t>g</a:t>
            </a:r>
            <a:r>
              <a:rPr lang="en-US" sz="2600" dirty="0"/>
              <a:t>) + 1e</a:t>
            </a:r>
            <a:r>
              <a:rPr lang="en-US" sz="2600" baseline="30000" dirty="0">
                <a:cs typeface="Arial" charset="0"/>
              </a:rPr>
              <a:t>−</a:t>
            </a:r>
            <a:r>
              <a:rPr lang="en-US" sz="2600" dirty="0"/>
              <a:t> </a:t>
            </a:r>
            <a:r>
              <a:rPr lang="en-US" sz="2600" dirty="0">
                <a:sym typeface="Symbol" charset="0"/>
              </a:rPr>
              <a:t> M</a:t>
            </a:r>
            <a:r>
              <a:rPr lang="en-US" sz="2600" baseline="30000" dirty="0">
                <a:sym typeface="Symbol" charset="0"/>
              </a:rPr>
              <a:t>1</a:t>
            </a:r>
            <a:r>
              <a:rPr lang="en-US" sz="2600" baseline="30000" dirty="0">
                <a:cs typeface="Arial" charset="0"/>
                <a:sym typeface="Symbol" charset="0"/>
              </a:rPr>
              <a:t>−</a:t>
            </a:r>
            <a:r>
              <a:rPr lang="en-US" sz="2600" dirty="0">
                <a:sym typeface="Symbol" charset="0"/>
              </a:rPr>
              <a:t>(</a:t>
            </a:r>
            <a:r>
              <a:rPr lang="en-US" sz="2600" i="1" dirty="0">
                <a:sym typeface="Symbol" charset="0"/>
              </a:rPr>
              <a:t>g</a:t>
            </a:r>
            <a:r>
              <a:rPr lang="en-US" sz="2600" dirty="0">
                <a:sym typeface="Symbol" charset="0"/>
              </a:rPr>
              <a:t>) + EA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  <a:buFontTx/>
              <a:buChar char="•"/>
            </a:pPr>
            <a:r>
              <a:rPr lang="en-US" sz="3000" dirty="0"/>
              <a:t>Electron affinity is defined as exothermic (</a:t>
            </a:r>
            <a:r>
              <a:rPr lang="en-US" sz="3000" dirty="0">
                <a:cs typeface="Arial" charset="0"/>
              </a:rPr>
              <a:t>−</a:t>
            </a:r>
            <a:r>
              <a:rPr lang="en-US" sz="3000" dirty="0" smtClean="0"/>
              <a:t>) </a:t>
            </a: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/>
              <a:t>but may actually be endothermic (+).</a:t>
            </a: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600" dirty="0"/>
              <a:t>Some alkali earth metals and all noble gases are endothermic. Why?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  <a:buFontTx/>
              <a:buChar char="•"/>
            </a:pPr>
            <a:r>
              <a:rPr lang="en-US" sz="3000" dirty="0"/>
              <a:t>The more energy that is released, the larger the electron affinity.</a:t>
            </a: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600" dirty="0"/>
              <a:t>The more negative the number, the larger the EA.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  <a:cs typeface="ヒラギノ角ゴ Pro W3" charset="0"/>
              </a:rPr>
              <a:t>Trends in Electron Affinity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Alkali metals decrease electron affinity down the column.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</a:rPr>
              <a:t>But not all groups do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</a:rPr>
              <a:t>Generally irregular increase in EA from second period </a:t>
            </a:r>
            <a:br>
              <a:rPr lang="en-US" sz="2400">
                <a:latin typeface="Arial" charset="0"/>
              </a:rPr>
            </a:br>
            <a:r>
              <a:rPr lang="en-US" sz="2400">
                <a:latin typeface="Arial" charset="0"/>
              </a:rPr>
              <a:t>to third period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>
                <a:latin typeface="Arial" charset="0"/>
              </a:rPr>
              <a:t>“Generally” increases across period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</a:rPr>
              <a:t>Becomes more negative from left to right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</a:rPr>
              <a:t>Not absolute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</a:rPr>
              <a:t>Group 5A generally lower EA than expected because extra electron must pair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</a:rPr>
              <a:t>Groups 2A and 8A generally very low EA because added electron goes into higher energy level or sublevel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Highest EA in any period = halogen</a:t>
            </a:r>
            <a:endParaRPr lang="en-US" sz="240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2"/>
          <a:stretch/>
        </p:blipFill>
        <p:spPr>
          <a:xfrm>
            <a:off x="763343" y="381000"/>
            <a:ext cx="7617313" cy="57302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82613"/>
          </a:xfrm>
          <a:solidFill>
            <a:srgbClr val="FFFFFF"/>
          </a:solidFill>
        </p:spPr>
        <p:txBody>
          <a:bodyPr lIns="90488" tIns="44450" rIns="90488" bIns="44450"/>
          <a:lstStyle/>
          <a:p>
            <a:pPr marL="339725" eaLnBrk="1" hangingPunct="1"/>
            <a:r>
              <a:rPr lang="en-US" dirty="0">
                <a:latin typeface="Arial" charset="0"/>
                <a:cs typeface="ヒラギノ角ゴ Pro W3" charset="0"/>
              </a:rPr>
              <a:t>Properties of Metals and Nonmetals</a:t>
            </a:r>
            <a:endParaRPr lang="en-US" sz="3500" dirty="0">
              <a:latin typeface="Arial" charset="0"/>
              <a:cs typeface="ヒラギノ角ゴ Pro W3" charset="0"/>
            </a:endParaRPr>
          </a:p>
        </p:txBody>
      </p:sp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365760" y="914400"/>
            <a:ext cx="7772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lnSpc>
                <a:spcPct val="95000"/>
              </a:lnSpc>
              <a:buSzPct val="120000"/>
              <a:buFontTx/>
              <a:buChar char="•"/>
            </a:pPr>
            <a:r>
              <a:rPr lang="en-US" sz="3000" dirty="0">
                <a:solidFill>
                  <a:srgbClr val="000000"/>
                </a:solidFill>
              </a:rPr>
              <a:t>Metals</a:t>
            </a:r>
          </a:p>
          <a:p>
            <a:pPr marL="914400" lvl="1" indent="-457200">
              <a:lnSpc>
                <a:spcPct val="95000"/>
              </a:lnSpc>
              <a:buFont typeface="Arial" panose="020B0604020202020204" pitchFamily="34" charset="0"/>
              <a:buChar char="–"/>
            </a:pPr>
            <a:r>
              <a:rPr lang="en-US" sz="2600" dirty="0">
                <a:solidFill>
                  <a:srgbClr val="000000"/>
                </a:solidFill>
              </a:rPr>
              <a:t>Malleable and ductile</a:t>
            </a:r>
          </a:p>
          <a:p>
            <a:pPr marL="914400" lvl="1" indent="-457200">
              <a:lnSpc>
                <a:spcPct val="95000"/>
              </a:lnSpc>
              <a:buFont typeface="Arial" panose="020B0604020202020204" pitchFamily="34" charset="0"/>
              <a:buChar char="–"/>
            </a:pPr>
            <a:r>
              <a:rPr lang="en-US" sz="2600" dirty="0">
                <a:solidFill>
                  <a:srgbClr val="000000"/>
                </a:solidFill>
              </a:rPr>
              <a:t>Shiny, lustrous, reflect light</a:t>
            </a:r>
          </a:p>
          <a:p>
            <a:pPr marL="914400" lvl="1" indent="-457200">
              <a:lnSpc>
                <a:spcPct val="95000"/>
              </a:lnSpc>
              <a:buFont typeface="Arial" panose="020B0604020202020204" pitchFamily="34" charset="0"/>
              <a:buChar char="–"/>
            </a:pPr>
            <a:r>
              <a:rPr lang="en-US" sz="2600" dirty="0">
                <a:solidFill>
                  <a:srgbClr val="000000"/>
                </a:solidFill>
              </a:rPr>
              <a:t>Conduct heat and electricity</a:t>
            </a:r>
          </a:p>
          <a:p>
            <a:pPr marL="914400" lvl="1" indent="-457200">
              <a:lnSpc>
                <a:spcPct val="95000"/>
              </a:lnSpc>
              <a:buFont typeface="Arial" panose="020B0604020202020204" pitchFamily="34" charset="0"/>
              <a:buChar char="–"/>
            </a:pPr>
            <a:r>
              <a:rPr lang="en-US" sz="2600" dirty="0">
                <a:solidFill>
                  <a:srgbClr val="000000"/>
                </a:solidFill>
              </a:rPr>
              <a:t>Most oxides basic and ionic</a:t>
            </a:r>
          </a:p>
          <a:p>
            <a:pPr marL="914400" lvl="1" indent="-457200">
              <a:lnSpc>
                <a:spcPct val="95000"/>
              </a:lnSpc>
              <a:buFont typeface="Arial" panose="020B0604020202020204" pitchFamily="34" charset="0"/>
              <a:buChar char="–"/>
            </a:pPr>
            <a:r>
              <a:rPr lang="en-US" sz="2600" dirty="0">
                <a:solidFill>
                  <a:srgbClr val="000000"/>
                </a:solidFill>
              </a:rPr>
              <a:t>Form </a:t>
            </a:r>
            <a:r>
              <a:rPr lang="en-US" sz="2600" dirty="0" err="1">
                <a:solidFill>
                  <a:srgbClr val="000000"/>
                </a:solidFill>
              </a:rPr>
              <a:t>cations</a:t>
            </a:r>
            <a:r>
              <a:rPr lang="en-US" sz="2600" dirty="0">
                <a:solidFill>
                  <a:srgbClr val="000000"/>
                </a:solidFill>
              </a:rPr>
              <a:t> in solution</a:t>
            </a:r>
          </a:p>
          <a:p>
            <a:pPr marL="914400" lvl="1" indent="-457200">
              <a:lnSpc>
                <a:spcPct val="95000"/>
              </a:lnSpc>
              <a:buFont typeface="Arial" panose="020B0604020202020204" pitchFamily="34" charset="0"/>
              <a:buChar char="–"/>
            </a:pPr>
            <a:r>
              <a:rPr lang="en-US" sz="2600" dirty="0">
                <a:solidFill>
                  <a:srgbClr val="000000"/>
                </a:solidFill>
              </a:rPr>
              <a:t>Lose electrons in reactions—</a:t>
            </a:r>
            <a:r>
              <a:rPr lang="en-US" sz="2600" b="1" dirty="0">
                <a:solidFill>
                  <a:srgbClr val="000000"/>
                </a:solidFill>
              </a:rPr>
              <a:t>oxidized</a:t>
            </a:r>
            <a:endParaRPr lang="en-US" sz="2600" dirty="0">
              <a:solidFill>
                <a:srgbClr val="000000"/>
              </a:solidFill>
            </a:endParaRPr>
          </a:p>
          <a:p>
            <a:pPr marL="342900" indent="-342900">
              <a:lnSpc>
                <a:spcPct val="95000"/>
              </a:lnSpc>
              <a:buSzPct val="120000"/>
              <a:buFontTx/>
              <a:buChar char="•"/>
            </a:pPr>
            <a:r>
              <a:rPr lang="en-US" sz="3000" dirty="0">
                <a:solidFill>
                  <a:srgbClr val="000000"/>
                </a:solidFill>
              </a:rPr>
              <a:t>Nonmetals</a:t>
            </a:r>
          </a:p>
          <a:p>
            <a:pPr marL="971550" lvl="1" indent="-514350">
              <a:lnSpc>
                <a:spcPct val="95000"/>
              </a:lnSpc>
              <a:buFont typeface="Arial" panose="020B0604020202020204" pitchFamily="34" charset="0"/>
              <a:buChar char="–"/>
            </a:pPr>
            <a:r>
              <a:rPr lang="en-US" sz="2600" dirty="0">
                <a:solidFill>
                  <a:srgbClr val="000000"/>
                </a:solidFill>
              </a:rPr>
              <a:t>Brittle in solid state</a:t>
            </a:r>
          </a:p>
          <a:p>
            <a:pPr marL="971550" lvl="1" indent="-514350">
              <a:lnSpc>
                <a:spcPct val="95000"/>
              </a:lnSpc>
              <a:buFont typeface="Arial" panose="020B0604020202020204" pitchFamily="34" charset="0"/>
              <a:buChar char="–"/>
            </a:pPr>
            <a:r>
              <a:rPr lang="en-US" sz="2600" dirty="0">
                <a:solidFill>
                  <a:srgbClr val="000000"/>
                </a:solidFill>
              </a:rPr>
              <a:t>Dull, </a:t>
            </a:r>
            <a:r>
              <a:rPr lang="en-US" sz="2600" dirty="0" err="1">
                <a:solidFill>
                  <a:srgbClr val="000000"/>
                </a:solidFill>
              </a:rPr>
              <a:t>nonreflective</a:t>
            </a:r>
            <a:r>
              <a:rPr lang="en-US" sz="2600" dirty="0">
                <a:solidFill>
                  <a:srgbClr val="000000"/>
                </a:solidFill>
              </a:rPr>
              <a:t> solid surface</a:t>
            </a:r>
          </a:p>
          <a:p>
            <a:pPr marL="971550" lvl="1" indent="-514350">
              <a:lnSpc>
                <a:spcPct val="95000"/>
              </a:lnSpc>
              <a:buFont typeface="Arial" panose="020B0604020202020204" pitchFamily="34" charset="0"/>
              <a:buChar char="–"/>
            </a:pPr>
            <a:r>
              <a:rPr lang="en-US" sz="2600" dirty="0">
                <a:solidFill>
                  <a:srgbClr val="000000"/>
                </a:solidFill>
              </a:rPr>
              <a:t>Electrical and thermal insulators</a:t>
            </a:r>
          </a:p>
          <a:p>
            <a:pPr marL="971550" lvl="1" indent="-514350">
              <a:lnSpc>
                <a:spcPct val="95000"/>
              </a:lnSpc>
              <a:buFont typeface="Arial" panose="020B0604020202020204" pitchFamily="34" charset="0"/>
              <a:buChar char="–"/>
            </a:pPr>
            <a:r>
              <a:rPr lang="en-US" sz="2600" dirty="0">
                <a:solidFill>
                  <a:srgbClr val="000000"/>
                </a:solidFill>
              </a:rPr>
              <a:t>Most oxides are acidic and molecular</a:t>
            </a:r>
          </a:p>
          <a:p>
            <a:pPr marL="971550" lvl="1" indent="-514350">
              <a:lnSpc>
                <a:spcPct val="95000"/>
              </a:lnSpc>
              <a:buFont typeface="Arial" panose="020B0604020202020204" pitchFamily="34" charset="0"/>
              <a:buChar char="–"/>
            </a:pPr>
            <a:r>
              <a:rPr lang="en-US" sz="2600" dirty="0">
                <a:solidFill>
                  <a:srgbClr val="000000"/>
                </a:solidFill>
              </a:rPr>
              <a:t>Form anions and polyatomic anions</a:t>
            </a:r>
          </a:p>
          <a:p>
            <a:pPr marL="971550" lvl="1" indent="-514350">
              <a:lnSpc>
                <a:spcPct val="95000"/>
              </a:lnSpc>
              <a:buFont typeface="Arial" panose="020B0604020202020204" pitchFamily="34" charset="0"/>
              <a:buChar char="–"/>
            </a:pPr>
            <a:r>
              <a:rPr lang="en-US" sz="2600" dirty="0">
                <a:solidFill>
                  <a:srgbClr val="000000"/>
                </a:solidFill>
              </a:rPr>
              <a:t>Gain electrons in reactions—</a:t>
            </a:r>
            <a:r>
              <a:rPr lang="en-US" sz="2600" b="1" dirty="0">
                <a:solidFill>
                  <a:srgbClr val="000000"/>
                </a:solidFill>
              </a:rPr>
              <a:t>reduced</a:t>
            </a:r>
            <a:endParaRPr lang="en-US" sz="2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  <a:cs typeface="ヒラギノ角ゴ Pro W3" charset="0"/>
              </a:rPr>
              <a:t>Metallic Character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Arial" charset="0"/>
              </a:rPr>
              <a:t>Metallic character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is how closely an element</a:t>
            </a:r>
            <a:r>
              <a:rPr lang="ja-JP" altLang="en-US">
                <a:solidFill>
                  <a:srgbClr val="000000"/>
                </a:solidFill>
                <a:latin typeface="Arial" charset="0"/>
              </a:rPr>
              <a:t>’</a:t>
            </a:r>
            <a:r>
              <a:rPr lang="en-US" altLang="ja-JP" dirty="0">
                <a:solidFill>
                  <a:srgbClr val="000000"/>
                </a:solidFill>
                <a:latin typeface="Arial" charset="0"/>
              </a:rPr>
              <a:t>s properties match the ideal properties of a metal.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charset="0"/>
              </a:rPr>
              <a:t>More malleable and ductile, better conductors, and easier</a:t>
            </a:r>
            <a:br>
              <a:rPr lang="en-US" dirty="0">
                <a:solidFill>
                  <a:srgbClr val="000000"/>
                </a:solidFill>
                <a:latin typeface="Arial" charset="0"/>
              </a:rPr>
            </a:br>
            <a:r>
              <a:rPr lang="en-US" dirty="0">
                <a:solidFill>
                  <a:srgbClr val="000000"/>
                </a:solidFill>
                <a:latin typeface="Arial" charset="0"/>
              </a:rPr>
              <a:t>to ionize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Metallic character 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decreases left to right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across a period.</a:t>
            </a:r>
          </a:p>
          <a:p>
            <a:pPr lvl="1" eaLnBrk="1" hangingPunct="1"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Metals found at the left of the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period,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and nonmetals to </a:t>
            </a:r>
            <a:br>
              <a:rPr lang="en-US" dirty="0">
                <a:solidFill>
                  <a:srgbClr val="000000"/>
                </a:solidFill>
                <a:latin typeface="Arial" charset="0"/>
              </a:rPr>
            </a:br>
            <a:r>
              <a:rPr lang="en-US" dirty="0">
                <a:solidFill>
                  <a:srgbClr val="000000"/>
                </a:solidFill>
                <a:latin typeface="Arial" charset="0"/>
              </a:rPr>
              <a:t>the right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Metallic character 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increases down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the column.</a:t>
            </a:r>
          </a:p>
          <a:p>
            <a:pPr lvl="1" eaLnBrk="1" hangingPunct="1"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Nonmetals found at the top of the middle main-group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elements,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and metals found at the bottom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"/>
          <a:stretch/>
        </p:blipFill>
        <p:spPr>
          <a:xfrm>
            <a:off x="304800" y="454152"/>
            <a:ext cx="8534400" cy="575143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3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  <a:cs typeface="ヒラギノ角ゴ Pro W3" charset="0"/>
              </a:rPr>
              <a:t>Explanation for the Trends in Metallic Character</a:t>
            </a:r>
          </a:p>
        </p:txBody>
      </p:sp>
      <p:sp>
        <p:nvSpPr>
          <p:cNvPr id="84995" name="Content Placeholder 4"/>
          <p:cNvSpPr>
            <a:spLocks noGrp="1"/>
          </p:cNvSpPr>
          <p:nvPr>
            <p:ph idx="1"/>
          </p:nvPr>
        </p:nvSpPr>
        <p:spPr>
          <a:xfrm>
            <a:off x="365124" y="1141413"/>
            <a:ext cx="8626475" cy="510698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>
                <a:latin typeface="Arial" charset="0"/>
              </a:rPr>
              <a:t>Metals generally have smaller first ionization </a:t>
            </a:r>
            <a:r>
              <a:rPr lang="en-US" dirty="0" smtClean="0">
                <a:latin typeface="Arial" charset="0"/>
              </a:rPr>
              <a:t>energies, </a:t>
            </a:r>
            <a:r>
              <a:rPr lang="en-US" dirty="0">
                <a:latin typeface="Arial" charset="0"/>
              </a:rPr>
              <a:t>and nonmetals generally have larger electron affinities.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latin typeface="Arial" charset="0"/>
              </a:rPr>
              <a:t>Except for the noble gases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Arial" charset="0"/>
                <a:sym typeface="Symbol" charset="0"/>
              </a:rPr>
              <a:t> quantum mechanics predicts the atom</a:t>
            </a:r>
            <a:r>
              <a:rPr lang="ja-JP" altLang="en-US" dirty="0">
                <a:latin typeface="Arial" charset="0"/>
                <a:sym typeface="Symbol" charset="0"/>
              </a:rPr>
              <a:t>’</a:t>
            </a:r>
            <a:r>
              <a:rPr lang="en-US" altLang="ja-JP" dirty="0">
                <a:latin typeface="Arial" charset="0"/>
                <a:sym typeface="Symbol" charset="0"/>
              </a:rPr>
              <a:t>s metallic character should increase down a column because the valence electrons are not held as strongly. 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Arial" charset="0"/>
                <a:sym typeface="Symbol" charset="0"/>
              </a:rPr>
              <a:t> quantum mechanics predicts the atom</a:t>
            </a:r>
            <a:r>
              <a:rPr lang="ja-JP" altLang="en-US" dirty="0">
                <a:latin typeface="Arial" charset="0"/>
                <a:sym typeface="Symbol" charset="0"/>
              </a:rPr>
              <a:t>’</a:t>
            </a:r>
            <a:r>
              <a:rPr lang="en-US" altLang="ja-JP" dirty="0">
                <a:latin typeface="Arial" charset="0"/>
                <a:sym typeface="Symbol" charset="0"/>
              </a:rPr>
              <a:t>s metallic character should decrease across a period because the valence electrons are held more strongly and the electron affinity increases.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ヒラギノ角ゴ Pro W3" charset="0"/>
              </a:rPr>
              <a:t>Electron Spin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>
                <a:latin typeface="Arial" charset="0"/>
              </a:rPr>
              <a:t>Experiments by Stern and </a:t>
            </a:r>
            <a:r>
              <a:rPr lang="en-US" sz="2400" dirty="0" err="1">
                <a:latin typeface="Arial" charset="0"/>
              </a:rPr>
              <a:t>Gerlach</a:t>
            </a:r>
            <a:r>
              <a:rPr lang="en-US" sz="2400" dirty="0">
                <a:latin typeface="Arial" charset="0"/>
              </a:rPr>
              <a:t> showed that a beam of silver atoms is split in two by a magnetic field.</a:t>
            </a:r>
          </a:p>
          <a:p>
            <a:pPr eaLnBrk="1" hangingPunct="1"/>
            <a:endParaRPr lang="en-US" sz="2400" dirty="0">
              <a:latin typeface="Arial" charset="0"/>
            </a:endParaRPr>
          </a:p>
          <a:p>
            <a:pPr eaLnBrk="1" hangingPunct="1"/>
            <a:r>
              <a:rPr lang="en-US" sz="2400" dirty="0">
                <a:latin typeface="Arial" charset="0"/>
              </a:rPr>
              <a:t>The experiment reveals that the electrons spin on their axis.</a:t>
            </a:r>
          </a:p>
          <a:p>
            <a:pPr eaLnBrk="1" hangingPunct="1"/>
            <a:endParaRPr lang="en-US" sz="2400" dirty="0">
              <a:latin typeface="Arial" charset="0"/>
            </a:endParaRPr>
          </a:p>
          <a:p>
            <a:pPr eaLnBrk="1" hangingPunct="1"/>
            <a:r>
              <a:rPr lang="en-US" sz="2400" dirty="0">
                <a:latin typeface="Arial" charset="0"/>
              </a:rPr>
              <a:t>As they spin, they generate a magnetic field.</a:t>
            </a:r>
          </a:p>
          <a:p>
            <a:pPr lvl="1" eaLnBrk="1" hangingPunct="1"/>
            <a:r>
              <a:rPr lang="en-US" sz="2000" dirty="0">
                <a:latin typeface="Arial" charset="0"/>
              </a:rPr>
              <a:t>Spinning charged particles generates a magnetic field.</a:t>
            </a:r>
          </a:p>
          <a:p>
            <a:pPr eaLnBrk="1" hangingPunct="1"/>
            <a:endParaRPr lang="en-US" sz="2400" dirty="0">
              <a:latin typeface="Arial" charset="0"/>
            </a:endParaRPr>
          </a:p>
          <a:p>
            <a:pPr eaLnBrk="1" hangingPunct="1"/>
            <a:r>
              <a:rPr lang="en-US" sz="2400" dirty="0">
                <a:latin typeface="Arial" charset="0"/>
              </a:rPr>
              <a:t>If there is an even number of electrons, about half the atoms will have a net magnetic field pointing </a:t>
            </a:r>
            <a:r>
              <a:rPr lang="ja-JP" altLang="en-US" sz="2400" dirty="0">
                <a:latin typeface="Arial" charset="0"/>
              </a:rPr>
              <a:t>“</a:t>
            </a:r>
            <a:r>
              <a:rPr lang="en-US" altLang="ja-JP" sz="2400" dirty="0">
                <a:latin typeface="Arial" charset="0"/>
              </a:rPr>
              <a:t>north” and the other half will have a net magnetic field pointing “south.”</a:t>
            </a:r>
            <a:endParaRPr lang="en-US" sz="2400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  <a:cs typeface="ヒラギノ角ゴ Pro W3" charset="0"/>
              </a:rPr>
              <a:t>Trends in the Alkali Metals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latin typeface="Arial" charset="0"/>
              </a:rPr>
              <a:t>Atomic radius increases down the column.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Arial" charset="0"/>
              </a:rPr>
              <a:t>Ionization energy decreases down the column.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Arial" charset="0"/>
              </a:rPr>
              <a:t>Very low ionization energies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Arial" charset="0"/>
              </a:rPr>
              <a:t>Good reducing agents; easy to oxidize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Arial" charset="0"/>
              </a:rPr>
              <a:t>Very reactive; not found uncombined in nature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Arial" charset="0"/>
              </a:rPr>
              <a:t>React with nonmetals to form salts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Arial" charset="0"/>
              </a:rPr>
              <a:t>Compounds generally soluble in water </a:t>
            </a:r>
            <a:r>
              <a:rPr lang="en-US" sz="2400" dirty="0">
                <a:latin typeface="Arial" charset="0"/>
                <a:sym typeface="Symbol" charset="0"/>
              </a:rPr>
              <a:t> found in seawater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Arial" charset="0"/>
              </a:rPr>
              <a:t>Electron affinity decreases down the column.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Arial" charset="0"/>
              </a:rPr>
              <a:t>Melting point decreases down the column.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Arial" charset="0"/>
              </a:rPr>
              <a:t>All very low MP for metals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Arial" charset="0"/>
              </a:rPr>
              <a:t>Density increases down the column.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Arial" charset="0"/>
              </a:rPr>
              <a:t>Except K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Arial" charset="0"/>
              </a:rPr>
              <a:t>In general, the increase in mass is greater than the increase in volume.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  <a:cs typeface="ヒラギノ角ゴ Pro W3" charset="0"/>
              </a:rPr>
              <a:t>Alkali Metals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304800" y="688899"/>
            <a:ext cx="8534400" cy="2292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9"/>
          <a:stretch/>
        </p:blipFill>
        <p:spPr>
          <a:xfrm>
            <a:off x="1300577" y="3163824"/>
            <a:ext cx="6542846" cy="32369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  <a:cs typeface="ヒラギノ角ゴ Pro W3" charset="0"/>
              </a:rPr>
              <a:t>Trends in the Halogens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>
                <a:latin typeface="Arial" charset="0"/>
              </a:rPr>
              <a:t>Atomic radius increases down the column.</a:t>
            </a:r>
          </a:p>
          <a:p>
            <a:pPr>
              <a:lnSpc>
                <a:spcPct val="80000"/>
              </a:lnSpc>
            </a:pPr>
            <a:endParaRPr lang="en-US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>
                <a:latin typeface="Arial" charset="0"/>
              </a:rPr>
              <a:t>Ionization energy decreases down the column.</a:t>
            </a:r>
          </a:p>
          <a:p>
            <a:pPr>
              <a:lnSpc>
                <a:spcPct val="80000"/>
              </a:lnSpc>
            </a:pPr>
            <a:endParaRPr lang="en-US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>
                <a:latin typeface="Arial" charset="0"/>
              </a:rPr>
              <a:t>Very high electron affinities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>
                <a:latin typeface="Arial" charset="0"/>
              </a:rPr>
              <a:t>Good oxidizing agents; easy to reduce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>
                <a:latin typeface="Arial" charset="0"/>
              </a:rPr>
              <a:t>Very reactive; not found uncombined in nature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>
                <a:latin typeface="Arial" charset="0"/>
              </a:rPr>
              <a:t>React with metals to form salts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>
                <a:latin typeface="Arial" charset="0"/>
              </a:rPr>
              <a:t>Compounds generally soluble in water </a:t>
            </a:r>
            <a:r>
              <a:rPr lang="en-US" sz="2400">
                <a:latin typeface="Arial" charset="0"/>
                <a:sym typeface="Symbol" charset="0"/>
              </a:rPr>
              <a:t> found in seawater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  <a:cs typeface="ヒラギノ角ゴ Pro W3" charset="0"/>
              </a:rPr>
              <a:t>Trends in the Halogens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>
                <a:latin typeface="Arial" charset="0"/>
              </a:rPr>
              <a:t>Reactivity increases down the column.</a:t>
            </a:r>
          </a:p>
          <a:p>
            <a:pPr>
              <a:lnSpc>
                <a:spcPct val="80000"/>
              </a:lnSpc>
            </a:pPr>
            <a:endParaRPr lang="en-US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>
                <a:latin typeface="Arial" charset="0"/>
              </a:rPr>
              <a:t>They react with hydrogen to form HX, acids.</a:t>
            </a:r>
          </a:p>
          <a:p>
            <a:pPr>
              <a:lnSpc>
                <a:spcPct val="80000"/>
              </a:lnSpc>
            </a:pPr>
            <a:endParaRPr lang="en-US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>
                <a:latin typeface="Arial" charset="0"/>
              </a:rPr>
              <a:t>Melting point and boiling point increase down the column.</a:t>
            </a:r>
          </a:p>
          <a:p>
            <a:pPr>
              <a:lnSpc>
                <a:spcPct val="80000"/>
              </a:lnSpc>
            </a:pPr>
            <a:endParaRPr lang="en-US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>
                <a:latin typeface="Arial" charset="0"/>
              </a:rPr>
              <a:t>Density increases down the column.</a:t>
            </a:r>
            <a:endParaRPr lang="en-US" sz="240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en-US" sz="2400">
                <a:latin typeface="Arial" charset="0"/>
              </a:rPr>
              <a:t>In general, the increase in mass is greater than the increase in volume.</a:t>
            </a:r>
            <a:endParaRPr lang="en-US" sz="200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  <a:cs typeface="ヒラギノ角ゴ Pro W3" charset="0"/>
              </a:rPr>
              <a:t>Halogens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"/>
          <a:stretch/>
        </p:blipFill>
        <p:spPr>
          <a:xfrm>
            <a:off x="3085789" y="2895600"/>
            <a:ext cx="2972419" cy="3703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9"/>
          <a:stretch/>
        </p:blipFill>
        <p:spPr>
          <a:xfrm>
            <a:off x="304800" y="609600"/>
            <a:ext cx="8534400" cy="21021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4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dirty="0">
                <a:latin typeface="Arial" charset="0"/>
                <a:cs typeface="ヒラギノ角ゴ Pro W3" charset="0"/>
              </a:rPr>
              <a:t>Reactions of Alkali Metals with Halogens</a:t>
            </a:r>
          </a:p>
        </p:txBody>
      </p:sp>
      <p:sp>
        <p:nvSpPr>
          <p:cNvPr id="91139" name="Content Placeholder 5"/>
          <p:cNvSpPr>
            <a:spLocks noGrp="1"/>
          </p:cNvSpPr>
          <p:nvPr>
            <p:ph idx="1"/>
          </p:nvPr>
        </p:nvSpPr>
        <p:spPr>
          <a:xfrm>
            <a:off x="365760" y="1143000"/>
            <a:ext cx="4800600" cy="43434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Alkali metals are oxidized to the 1+ ion.</a:t>
            </a:r>
          </a:p>
          <a:p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Halogens are reduced to the </a:t>
            </a:r>
            <a:r>
              <a:rPr lang="en-US" dirty="0" smtClean="0">
                <a:latin typeface="Arial" charset="0"/>
              </a:rPr>
              <a:t>1</a:t>
            </a:r>
            <a:r>
              <a:rPr lang="en-US" dirty="0">
                <a:latin typeface="Arial" charset="0"/>
              </a:rPr>
              <a:t>− ion.</a:t>
            </a:r>
          </a:p>
          <a:p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The ions then attach together </a:t>
            </a:r>
            <a:r>
              <a:rPr lang="en-US" dirty="0" smtClean="0">
                <a:latin typeface="Arial" charset="0"/>
              </a:rPr>
              <a:t>by </a:t>
            </a:r>
            <a:r>
              <a:rPr lang="en-US" dirty="0">
                <a:latin typeface="Arial" charset="0"/>
              </a:rPr>
              <a:t>ionic bonds.</a:t>
            </a:r>
          </a:p>
          <a:p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The reaction is exothermic.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840" y="1188720"/>
            <a:ext cx="4011760" cy="44805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4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  <a:cs typeface="ヒラギノ角ゴ Pro W3" charset="0"/>
              </a:rPr>
              <a:t>Reactions of Alkali Metals with Water</a:t>
            </a:r>
          </a:p>
        </p:txBody>
      </p:sp>
      <p:sp>
        <p:nvSpPr>
          <p:cNvPr id="92163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Arial" charset="0"/>
              </a:rPr>
              <a:t>Alkali metals are oxidized to the 1+ ion.</a:t>
            </a:r>
          </a:p>
          <a:p>
            <a:r>
              <a:rPr lang="en-US" sz="2400" dirty="0">
                <a:latin typeface="Arial" charset="0"/>
              </a:rPr>
              <a:t>H</a:t>
            </a:r>
            <a:r>
              <a:rPr lang="en-US" sz="2400" baseline="-25000" dirty="0">
                <a:latin typeface="Arial" charset="0"/>
              </a:rPr>
              <a:t>2</a:t>
            </a:r>
            <a:r>
              <a:rPr lang="en-US" sz="2400" dirty="0">
                <a:latin typeface="Arial" charset="0"/>
              </a:rPr>
              <a:t>O is split into H</a:t>
            </a:r>
            <a:r>
              <a:rPr lang="en-US" sz="2400" baseline="-25000" dirty="0">
                <a:latin typeface="Arial" charset="0"/>
              </a:rPr>
              <a:t>2</a:t>
            </a:r>
            <a:r>
              <a:rPr lang="en-US" sz="2400" dirty="0">
                <a:latin typeface="Arial" charset="0"/>
              </a:rPr>
              <a:t>(</a:t>
            </a:r>
            <a:r>
              <a:rPr lang="en-US" sz="2400" i="1" dirty="0">
                <a:latin typeface="Arial" charset="0"/>
              </a:rPr>
              <a:t>g</a:t>
            </a:r>
            <a:r>
              <a:rPr lang="en-US" sz="2400" dirty="0">
                <a:latin typeface="Arial" charset="0"/>
              </a:rPr>
              <a:t>) and OH</a:t>
            </a:r>
            <a:r>
              <a:rPr lang="en-US" sz="2400" baseline="30000" dirty="0">
                <a:latin typeface="Arial" charset="0"/>
              </a:rPr>
              <a:t>−</a:t>
            </a:r>
            <a:r>
              <a:rPr lang="en-US" sz="2400" dirty="0">
                <a:latin typeface="Arial" charset="0"/>
              </a:rPr>
              <a:t> ion.</a:t>
            </a:r>
          </a:p>
          <a:p>
            <a:r>
              <a:rPr lang="en-US" sz="2400" dirty="0">
                <a:latin typeface="Arial" charset="0"/>
              </a:rPr>
              <a:t>The Li, Na, and K are less dense than the water, so they float on top.</a:t>
            </a:r>
          </a:p>
          <a:p>
            <a:r>
              <a:rPr lang="en-US" sz="2400" dirty="0">
                <a:latin typeface="Arial" charset="0"/>
              </a:rPr>
              <a:t>The ions then attach together by ionic bonds.</a:t>
            </a:r>
          </a:p>
          <a:p>
            <a:r>
              <a:rPr lang="en-US" sz="2400" dirty="0">
                <a:latin typeface="Arial" charset="0"/>
              </a:rPr>
              <a:t>The reaction is exothermic, and often the heat </a:t>
            </a:r>
            <a:r>
              <a:rPr lang="en-US" sz="2400" dirty="0" smtClean="0">
                <a:latin typeface="Arial" charset="0"/>
              </a:rPr>
              <a:t>released ignites </a:t>
            </a:r>
            <a:r>
              <a:rPr lang="en-US" sz="2400" dirty="0">
                <a:latin typeface="Arial" charset="0"/>
              </a:rPr>
              <a:t>the H</a:t>
            </a:r>
            <a:r>
              <a:rPr lang="en-US" sz="2400" baseline="-25000" dirty="0">
                <a:latin typeface="Arial" charset="0"/>
              </a:rPr>
              <a:t>2</a:t>
            </a:r>
            <a:r>
              <a:rPr lang="en-US" sz="2400" dirty="0">
                <a:latin typeface="Arial" charset="0"/>
              </a:rPr>
              <a:t>(</a:t>
            </a:r>
            <a:r>
              <a:rPr lang="en-US" sz="2400" i="1" dirty="0">
                <a:latin typeface="Arial" charset="0"/>
              </a:rPr>
              <a:t>g</a:t>
            </a:r>
            <a:r>
              <a:rPr lang="en-US" sz="2400" dirty="0">
                <a:latin typeface="Arial" charset="0"/>
              </a:rPr>
              <a:t>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9"/>
          <a:stretch/>
        </p:blipFill>
        <p:spPr>
          <a:xfrm>
            <a:off x="1799607" y="3810000"/>
            <a:ext cx="5544785" cy="2743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  <a:cs typeface="ヒラギノ角ゴ Pro W3" charset="0"/>
              </a:rPr>
              <a:t>Trends in the Noble Gases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>
                <a:latin typeface="Arial" charset="0"/>
              </a:rPr>
              <a:t>Atomic radius increases down the column.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>
                <a:latin typeface="Arial" charset="0"/>
              </a:rPr>
              <a:t>Ionization energy decreases down the column.</a:t>
            </a:r>
            <a:endParaRPr lang="en-US" sz="2400">
              <a:latin typeface="Arial" charset="0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2400">
                <a:latin typeface="Arial" charset="0"/>
              </a:rPr>
              <a:t>Very high IE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>
                <a:latin typeface="Arial" charset="0"/>
              </a:rPr>
              <a:t>Very unreactive</a:t>
            </a:r>
            <a:endParaRPr lang="en-US" sz="2400">
              <a:latin typeface="Arial" charset="0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2400">
                <a:latin typeface="Arial" charset="0"/>
              </a:rPr>
              <a:t>Only found uncombined in nature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2400">
                <a:latin typeface="Arial" charset="0"/>
              </a:rPr>
              <a:t>Used as </a:t>
            </a:r>
            <a:r>
              <a:rPr lang="ja-JP" altLang="en-US" sz="2400">
                <a:latin typeface="Arial" charset="0"/>
              </a:rPr>
              <a:t>“</a:t>
            </a:r>
            <a:r>
              <a:rPr lang="en-US" altLang="ja-JP" sz="2400">
                <a:latin typeface="Arial" charset="0"/>
              </a:rPr>
              <a:t>inert” atmosphere when reactions with other gases would be undesirable</a:t>
            </a:r>
            <a:endParaRPr lang="en-US" sz="240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  <a:cs typeface="ヒラギノ角ゴ Pro W3" charset="0"/>
              </a:rPr>
              <a:t>Trends in the Noble Gases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>
                <a:latin typeface="Arial" charset="0"/>
              </a:rPr>
              <a:t>Melting point and boiling point increase down the column.</a:t>
            </a:r>
            <a:endParaRPr lang="en-US" sz="2400">
              <a:latin typeface="Arial" charset="0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2400">
                <a:latin typeface="Arial" charset="0"/>
              </a:rPr>
              <a:t>All gases at room temperature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2400">
                <a:latin typeface="Arial" charset="0"/>
              </a:rPr>
              <a:t>Very low boiling points</a:t>
            </a:r>
            <a:endParaRPr lang="en-US" sz="2000"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>
                <a:latin typeface="Arial" charset="0"/>
              </a:rPr>
              <a:t>Density increases down the column.</a:t>
            </a:r>
            <a:endParaRPr lang="en-US" sz="2400">
              <a:latin typeface="Arial" charset="0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2400">
                <a:latin typeface="Arial" charset="0"/>
              </a:rPr>
              <a:t>In general, the increase in mass is greater than the increase in volume.</a:t>
            </a:r>
            <a:endParaRPr lang="en-US" sz="200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5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  <a:cs typeface="ヒラギノ角ゴ Pro W3" charset="0"/>
              </a:rPr>
              <a:t>Noble Gases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0"/>
          <a:stretch/>
        </p:blipFill>
        <p:spPr>
          <a:xfrm>
            <a:off x="304800" y="2106168"/>
            <a:ext cx="8534400" cy="24863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Arial" charset="0"/>
                <a:cs typeface="ヒラギノ角ゴ Pro W3" charset="0"/>
              </a:rPr>
              <a:t>The Property of Electron Spin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Spin is a fundamental property of all electrons.</a:t>
            </a:r>
          </a:p>
          <a:p>
            <a:r>
              <a:rPr lang="en-US" dirty="0">
                <a:latin typeface="Arial" charset="0"/>
              </a:rPr>
              <a:t>All electrons have the same amount of spin.</a:t>
            </a:r>
          </a:p>
          <a:p>
            <a:r>
              <a:rPr lang="en-US" dirty="0">
                <a:latin typeface="Arial" charset="0"/>
              </a:rPr>
              <a:t>The orientation of the electron spin is quantized; it can </a:t>
            </a:r>
            <a:r>
              <a:rPr lang="en-US" dirty="0" smtClean="0">
                <a:latin typeface="Arial" charset="0"/>
              </a:rPr>
              <a:t>be in only </a:t>
            </a:r>
            <a:r>
              <a:rPr lang="en-US" dirty="0">
                <a:latin typeface="Arial" charset="0"/>
              </a:rPr>
              <a:t>one direction or its opposite.</a:t>
            </a:r>
          </a:p>
          <a:p>
            <a:pPr lvl="1"/>
            <a:r>
              <a:rPr lang="en-US" dirty="0">
                <a:latin typeface="Arial" charset="0"/>
              </a:rPr>
              <a:t>Spin up or spin down</a:t>
            </a:r>
          </a:p>
          <a:p>
            <a:r>
              <a:rPr lang="en-US" dirty="0">
                <a:latin typeface="Arial" charset="0"/>
              </a:rPr>
              <a:t>The electron</a:t>
            </a:r>
            <a:r>
              <a:rPr lang="ja-JP" altLang="en-US" dirty="0">
                <a:latin typeface="Arial" charset="0"/>
              </a:rPr>
              <a:t>’</a:t>
            </a:r>
            <a:r>
              <a:rPr lang="en-US" altLang="ja-JP" dirty="0">
                <a:latin typeface="Arial" charset="0"/>
              </a:rPr>
              <a:t>s spin adds a fourth quantum number to the description of electrons in an atom, called the </a:t>
            </a:r>
            <a:r>
              <a:rPr lang="en-US" altLang="ja-JP" b="1" dirty="0">
                <a:latin typeface="Arial" charset="0"/>
              </a:rPr>
              <a:t>spin quantum number, </a:t>
            </a:r>
            <a:r>
              <a:rPr lang="en-US" altLang="ja-JP" b="1" i="1" dirty="0" err="1">
                <a:latin typeface="Arial" charset="0"/>
              </a:rPr>
              <a:t>m</a:t>
            </a:r>
            <a:r>
              <a:rPr lang="en-US" altLang="ja-JP" b="1" i="1" baseline="-25000" dirty="0" err="1">
                <a:latin typeface="Arial" charset="0"/>
              </a:rPr>
              <a:t>s</a:t>
            </a:r>
            <a:r>
              <a:rPr lang="en-US" altLang="ja-JP" dirty="0" err="1">
                <a:latin typeface="Arial" charset="0"/>
              </a:rPr>
              <a:t>.</a:t>
            </a:r>
            <a:endParaRPr lang="en-US" altLang="ja-JP" dirty="0">
              <a:latin typeface="Arial" charset="0"/>
            </a:endParaRPr>
          </a:p>
          <a:p>
            <a:pPr lvl="1"/>
            <a:r>
              <a:rPr lang="en-US" dirty="0">
                <a:latin typeface="Arial" charset="0"/>
              </a:rPr>
              <a:t>Not in the Schrödinger equation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8.0&quot;&gt;&lt;object type=&quot;1&quot; unique_id=&quot;10001&quot;&gt;&lt;object type=&quot;2&quot; unique_id=&quot;10250&quot;&gt;&lt;object type=&quot;3&quot; unique_id=&quot;10251&quot;&gt;&lt;property id=&quot;20148&quot; value=&quot;5&quot;/&gt;&lt;property id=&quot;20300&quot; value=&quot;Slide 1&quot;/&gt;&lt;property id=&quot;20307&quot; value=&quot;256&quot;/&gt;&lt;/object&gt;&lt;object type=&quot;3&quot; unique_id=&quot;10252&quot;&gt;&lt;property id=&quot;20148&quot; value=&quot;5&quot;/&gt;&lt;property id=&quot;20300&quot; value=&quot;Slide 2 - &amp;quot;Nerve Transmission&amp;quot;&quot;/&gt;&lt;property id=&quot;20307&quot; value=&quot;259&quot;/&gt;&lt;/object&gt;&lt;object type=&quot;3&quot; unique_id=&quot;10253&quot;&gt;&lt;property id=&quot;20148&quot; value=&quot;5&quot;/&gt;&lt;property id=&quot;20300&quot; value=&quot;Slide 3 - &amp;quot;Mendeleev  (1834–1907)&amp;quot;&quot;/&gt;&lt;property id=&quot;20307&quot; value=&quot;260&quot;/&gt;&lt;/object&gt;&lt;object type=&quot;3&quot; unique_id=&quot;10254&quot;&gt;&lt;property id=&quot;20148&quot; value=&quot;5&quot;/&gt;&lt;property id=&quot;20300&quot; value=&quot;Slide 4 - &amp;quot;Mendeleev’s Predictions&amp;quot;&quot;/&gt;&lt;property id=&quot;20307&quot; value=&quot;262&quot;/&gt;&lt;/object&gt;&lt;object type=&quot;3&quot; unique_id=&quot;10255&quot;&gt;&lt;property id=&quot;20148&quot; value=&quot;5&quot;/&gt;&lt;property id=&quot;20300&quot; value=&quot;Slide 5 - &amp;quot;What versus Why&amp;quot;&quot;/&gt;&lt;property id=&quot;20307&quot; value=&quot;263&quot;/&gt;&lt;/object&gt;&lt;object type=&quot;3&quot; unique_id=&quot;10256&quot;&gt;&lt;property id=&quot;20148&quot; value=&quot;5&quot;/&gt;&lt;property id=&quot;20300&quot; value=&quot;Slide 6 - &amp;quot;Electron Configurations&amp;quot;&quot;/&gt;&lt;property id=&quot;20307&quot; value=&quot;264&quot;/&gt;&lt;/object&gt;&lt;object type=&quot;3&quot; unique_id=&quot;10257&quot;&gt;&lt;property id=&quot;20148&quot; value=&quot;5&quot;/&gt;&lt;property id=&quot;20300&quot; value=&quot;Slide 7 - &amp;quot;How Electrons Occupy Orbitals&amp;quot;&quot;/&gt;&lt;property id=&quot;20307&quot; value=&quot;265&quot;/&gt;&lt;/object&gt;&lt;object type=&quot;3&quot; unique_id=&quot;10258&quot;&gt;&lt;property id=&quot;20148&quot; value=&quot;5&quot;/&gt;&lt;property id=&quot;20300&quot; value=&quot;Slide 8 - &amp;quot;Electron Spin&amp;quot;&quot;/&gt;&lt;property id=&quot;20307&quot; value=&quot;266&quot;/&gt;&lt;/object&gt;&lt;object type=&quot;3&quot; unique_id=&quot;10259&quot;&gt;&lt;property id=&quot;20148&quot; value=&quot;5&quot;/&gt;&lt;property id=&quot;20300&quot; value=&quot;Slide 9 - &amp;quot;The Property of Electron Spin&amp;quot;&quot;/&gt;&lt;property id=&quot;20307&quot; value=&quot;268&quot;/&gt;&lt;/object&gt;&lt;object type=&quot;3&quot; unique_id=&quot;10260&quot;&gt;&lt;property id=&quot;20148&quot; value=&quot;5&quot;/&gt;&lt;property id=&quot;20300&quot; value=&quot;Slide 10 - &amp;quot;Spin Quantum Number, ms, and Orbital Diagrams&amp;quot;&quot;/&gt;&lt;property id=&quot;20307&quot; value=&quot;269&quot;/&gt;&lt;/object&gt;&lt;object type=&quot;3&quot; unique_id=&quot;10261&quot;&gt;&lt;property id=&quot;20148&quot; value=&quot;5&quot;/&gt;&lt;property id=&quot;20300&quot; value=&quot;Slide 11 - &amp;quot;Orbital Diagrams&amp;quot;&quot;/&gt;&lt;property id=&quot;20307&quot; value=&quot;270&quot;/&gt;&lt;/object&gt;&lt;object type=&quot;3&quot; unique_id=&quot;10262&quot;&gt;&lt;property id=&quot;20148&quot; value=&quot;5&quot;/&gt;&lt;property id=&quot;20300&quot; value=&quot;Slide 12 - &amp;quot;Pauli Exclusion Principle&amp;quot;&quot;/&gt;&lt;property id=&quot;20307&quot; value=&quot;271&quot;/&gt;&lt;/object&gt;&lt;object type=&quot;3&quot; unique_id=&quot;10263&quot;&gt;&lt;property id=&quot;20148&quot; value=&quot;5&quot;/&gt;&lt;property id=&quot;20300&quot; value=&quot;Slide 13 - &amp;quot;Pauli Exclusion Principle&amp;quot;&quot;/&gt;&lt;property id=&quot;20307&quot; value=&quot;369&quot;/&gt;&lt;/object&gt;&lt;object type=&quot;3&quot; unique_id=&quot;10264&quot;&gt;&lt;property id=&quot;20148&quot; value=&quot;5&quot;/&gt;&lt;property id=&quot;20300&quot; value=&quot;Slide 14 - &amp;quot;Quantum Numbers of Helium’s Electrons&amp;quot;&quot;/&gt;&lt;property id=&quot;20307&quot; value=&quot;273&quot;/&gt;&lt;/object&gt;&lt;object type=&quot;3&quot; unique_id=&quot;10265&quot;&gt;&lt;property id=&quot;20148&quot; value=&quot;5&quot;/&gt;&lt;property id=&quot;20300&quot; value=&quot;Slide 15 - &amp;quot;Allowed Quantum Numbers&amp;quot;&quot;/&gt;&lt;property id=&quot;20307&quot; value=&quot;272&quot;/&gt;&lt;/object&gt;&lt;object type=&quot;3&quot; unique_id=&quot;10266&quot;&gt;&lt;property id=&quot;20148&quot; value=&quot;5&quot;/&gt;&lt;property id=&quot;20300&quot; value=&quot;Slide 16 - &amp;quot;Sublevel Splitting in Multielectron Atoms&amp;quot;&quot;/&gt;&lt;property id=&quot;20307&quot; value=&quot;274&quot;/&gt;&lt;/object&gt;&lt;object type=&quot;3&quot; unique_id=&quot;10267&quot;&gt;&lt;property id=&quot;20148&quot; value=&quot;5&quot;/&gt;&lt;property id=&quot;20300&quot; value=&quot;Slide 17 - &amp;quot;Coulomb’s Law&amp;quot;&quot;/&gt;&lt;property id=&quot;20307&quot; value=&quot;275&quot;/&gt;&lt;/object&gt;&lt;object type=&quot;3&quot; unique_id=&quot;10268&quot;&gt;&lt;property id=&quot;20148&quot; value=&quot;5&quot;/&gt;&lt;property id=&quot;20300&quot; value=&quot;Slide 18 - &amp;quot;Shielding and Effective Nuclear Charge&amp;quot;&quot;/&gt;&lt;property id=&quot;20307&quot; value=&quot;276&quot;/&gt;&lt;/object&gt;&lt;object type=&quot;3&quot; unique_id=&quot;10269&quot;&gt;&lt;property id=&quot;20148&quot; value=&quot;5&quot;/&gt;&lt;property id=&quot;20300&quot; value=&quot;Slide 19 - &amp;quot;Penetration&amp;quot;&quot;/&gt;&lt;property id=&quot;20307&quot; value=&quot;277&quot;/&gt;&lt;/object&gt;&lt;object type=&quot;3&quot; unique_id=&quot;10270&quot;&gt;&lt;property id=&quot;20148&quot; value=&quot;5&quot;/&gt;&lt;property id=&quot;20300&quot; value=&quot;Slide 20 - &amp;quot;Shielding and Penetration&amp;quot;&quot;/&gt;&lt;property id=&quot;20307&quot; value=&quot;278&quot;/&gt;&lt;/object&gt;&lt;object type=&quot;3&quot; unique_id=&quot;10271&quot;&gt;&lt;property id=&quot;20148&quot; value=&quot;5&quot;/&gt;&lt;property id=&quot;20300&quot; value=&quot;Slide 21 - &amp;quot;Penetration and Shielding&amp;quot;&quot;/&gt;&lt;property id=&quot;20307&quot; value=&quot;279&quot;/&gt;&lt;/object&gt;&lt;object type=&quot;3&quot; unique_id=&quot;10272&quot;&gt;&lt;property id=&quot;20148&quot; value=&quot;5&quot;/&gt;&lt;property id=&quot;20300&quot; value=&quot;Slide 22 - &amp;quot;Effect of Penetration and Shielding&amp;quot;&quot;/&gt;&lt;property id=&quot;20307&quot; value=&quot;280&quot;/&gt;&lt;/object&gt;&lt;object type=&quot;3&quot; unique_id=&quot;10273&quot;&gt;&lt;property id=&quot;20148&quot; value=&quot;5&quot;/&gt;&lt;property id=&quot;20300&quot; value=&quot;Slide 23&quot;/&gt;&lt;property id=&quot;20307&quot; value=&quot;367&quot;/&gt;&lt;/object&gt;&lt;object type=&quot;3&quot; unique_id=&quot;10274&quot;&gt;&lt;property id=&quot;20148&quot; value=&quot;5&quot;/&gt;&lt;property id=&quot;20300&quot; value=&quot;Slide 24 - &amp;quot;Filling the Orbitals with Electrons&amp;quot;&quot;/&gt;&lt;property id=&quot;20307&quot; value=&quot;282&quot;/&gt;&lt;/object&gt;&lt;object type=&quot;3&quot; unique_id=&quot;10275&quot;&gt;&lt;property id=&quot;20148&quot; value=&quot;5&quot;/&gt;&lt;property id=&quot;20300&quot; value=&quot;Slide 25 - &amp;quot;Electron Configuration of Atoms in Their Ground State&amp;quot;&quot;/&gt;&lt;property id=&quot;20307&quot; value=&quot;283&quot;/&gt;&lt;/object&gt;&lt;object type=&quot;3&quot; unique_id=&quot;10276&quot;&gt;&lt;property id=&quot;20148&quot; value=&quot;5&quot;/&gt;&lt;property id=&quot;20300&quot; value=&quot;Slide 26 - &amp;quot;Order of Sublevel Filling in Ground State Electron Configurations&amp;quot;&quot;/&gt;&lt;property id=&quot;20307&quot; value=&quot;284&quot;/&gt;&lt;/object&gt;&lt;object type=&quot;3&quot; unique_id=&quot;10277&quot;&gt;&lt;property id=&quot;20148&quot; value=&quot;5&quot;/&gt;&lt;property id=&quot;20300&quot; value=&quot;Slide 27 - &amp;quot;Electron Configurations&amp;quot;&quot;/&gt;&lt;property id=&quot;20307&quot; value=&quot;285&quot;/&gt;&lt;/object&gt;&lt;object type=&quot;3&quot; unique_id=&quot;10278&quot;&gt;&lt;property id=&quot;20148&quot; value=&quot;5&quot;/&gt;&lt;property id=&quot;20300&quot; value=&quot;Slide 28 - &amp;quot;Valence Electrons&amp;quot;&quot;/&gt;&lt;property id=&quot;20307&quot; value=&quot;289&quot;/&gt;&lt;/object&gt;&lt;object type=&quot;3&quot; unique_id=&quot;10279&quot;&gt;&lt;property id=&quot;20148&quot; value=&quot;5&quot;/&gt;&lt;property id=&quot;20300&quot; value=&quot;Slide 29 - &amp;quot;Electron Configuration of Atoms in Their Ground State&amp;quot;&quot;/&gt;&lt;property id=&quot;20307&quot; value=&quot;290&quot;/&gt;&lt;/object&gt;&lt;object type=&quot;3&quot; unique_id=&quot;10280&quot;&gt;&lt;property id=&quot;20148&quot; value=&quot;5&quot;/&gt;&lt;property id=&quot;20300&quot; value=&quot;Slide 30 - &amp;quot;Electron Configuration and the  Periodic Table&amp;quot;&quot;/&gt;&lt;property id=&quot;20307&quot; value=&quot;291&quot;/&gt;&lt;/object&gt;&lt;object type=&quot;3&quot; unique_id=&quot;10281&quot;&gt;&lt;property id=&quot;20148&quot; value=&quot;5&quot;/&gt;&lt;property id=&quot;20300&quot; value=&quot;Slide 31&quot;/&gt;&lt;property id=&quot;20307&quot; value=&quot;368&quot;/&gt;&lt;/object&gt;&lt;object type=&quot;3&quot; unique_id=&quot;10282&quot;&gt;&lt;property id=&quot;20148&quot; value=&quot;5&quot;/&gt;&lt;property id=&quot;20300&quot; value=&quot;Slide 32&quot;/&gt;&lt;property id=&quot;20307&quot; value=&quot;370&quot;/&gt;&lt;/object&gt;&lt;object type=&quot;3&quot; unique_id=&quot;10283&quot;&gt;&lt;property id=&quot;20148&quot; value=&quot;5&quot;/&gt;&lt;property id=&quot;20300&quot; value=&quot;Slide 33&quot;/&gt;&lt;property id=&quot;20307&quot; value=&quot;371&quot;/&gt;&lt;/object&gt;&lt;object type=&quot;3&quot; unique_id=&quot;10284&quot;&gt;&lt;property id=&quot;20148&quot; value=&quot;5&quot;/&gt;&lt;property id=&quot;20300&quot; value=&quot;Slide 34&quot;/&gt;&lt;property id=&quot;20307&quot; value=&quot;372&quot;/&gt;&lt;/object&gt;&lt;object type=&quot;3&quot; unique_id=&quot;10285&quot;&gt;&lt;property id=&quot;20148&quot; value=&quot;5&quot;/&gt;&lt;property id=&quot;20300&quot; value=&quot;Slide 35 - &amp;quot;Irregular Electron Configurations &amp;quot;&quot;/&gt;&lt;property id=&quot;20307&quot; value=&quot;298&quot;/&gt;&lt;/object&gt;&lt;object type=&quot;3&quot; unique_id=&quot;10286&quot;&gt;&lt;property id=&quot;20148&quot; value=&quot;5&quot;/&gt;&lt;property id=&quot;20300&quot; value=&quot;Slide 36 - &amp;quot;Irregular Electron Configurations&amp;quot;&quot;/&gt;&lt;property id=&quot;20307&quot; value=&quot;299&quot;/&gt;&lt;/object&gt;&lt;object type=&quot;3&quot; unique_id=&quot;10287&quot;&gt;&lt;property id=&quot;20148&quot; value=&quot;5&quot;/&gt;&lt;property id=&quot;20300&quot; value=&quot;Slide 37 - &amp;quot;Properties and Electron Configuration&amp;quot;&quot;/&gt;&lt;property id=&quot;20307&quot; value=&quot;300&quot;/&gt;&lt;/object&gt;&lt;object type=&quot;3&quot; unique_id=&quot;10288&quot;&gt;&lt;property id=&quot;20148&quot; value=&quot;5&quot;/&gt;&lt;property id=&quot;20300&quot; value=&quot;Slide 38 - &amp;quot;The Noble Gas Electron Configuration&amp;quot;&quot;/&gt;&lt;property id=&quot;20307&quot; value=&quot;301&quot;/&gt;&lt;/object&gt;&lt;object type=&quot;3&quot; unique_id=&quot;10289&quot;&gt;&lt;property id=&quot;20148&quot; value=&quot;5&quot;/&gt;&lt;property id=&quot;20300&quot; value=&quot;Slide 39 - &amp;quot;The Alkali Metals&amp;quot;&quot;/&gt;&lt;property id=&quot;20307&quot; value=&quot;302&quot;/&gt;&lt;/object&gt;&lt;object type=&quot;3&quot; unique_id=&quot;10290&quot;&gt;&lt;property id=&quot;20148&quot; value=&quot;5&quot;/&gt;&lt;property id=&quot;20300&quot; value=&quot;Slide 40 - &amp;quot;The Halogens&amp;quot;&quot;/&gt;&lt;property id=&quot;20307&quot; value=&quot;303&quot;/&gt;&lt;/object&gt;&lt;object type=&quot;3&quot; unique_id=&quot;10291&quot;&gt;&lt;property id=&quot;20148&quot; value=&quot;5&quot;/&gt;&lt;property id=&quot;20300&quot; value=&quot;Slide 41 - &amp;quot;Electron Configuration and Ion Charge&amp;quot;&quot;/&gt;&lt;property id=&quot;20307&quot; value=&quot;305&quot;/&gt;&lt;/object&gt;&lt;object type=&quot;3&quot; unique_id=&quot;10292&quot;&gt;&lt;property id=&quot;20148&quot; value=&quot;5&quot;/&gt;&lt;property id=&quot;20300&quot; value=&quot;Slide 42&quot;/&gt;&lt;property id=&quot;20307&quot; value=&quot;306&quot;/&gt;&lt;/object&gt;&lt;object type=&quot;3&quot; unique_id=&quot;10293&quot;&gt;&lt;property id=&quot;20148&quot; value=&quot;5&quot;/&gt;&lt;property id=&quot;20300&quot; value=&quot;Slide 43 - &amp;quot;Electron Configuration of Anions in Their Ground State&amp;quot;&quot;/&gt;&lt;property id=&quot;20307&quot; value=&quot;307&quot;/&gt;&lt;/object&gt;&lt;object type=&quot;3&quot; unique_id=&quot;10294&quot;&gt;&lt;property id=&quot;20148&quot; value=&quot;5&quot;/&gt;&lt;property id=&quot;20300&quot; value=&quot;Slide 44 - &amp;quot;Electron Configuration of Cations in Their Ground State&amp;quot;&quot;/&gt;&lt;property id=&quot;20307&quot; value=&quot;308&quot;/&gt;&lt;/object&gt;&lt;object type=&quot;3&quot; unique_id=&quot;10295&quot;&gt;&lt;property id=&quot;20148&quot; value=&quot;5&quot;/&gt;&lt;property id=&quot;20300&quot; value=&quot;Slide 45 - &amp;quot;Trend in Atomic Radius – Main Group&amp;quot;&quot;/&gt;&lt;property id=&quot;20307&quot; value=&quot;374&quot;/&gt;&lt;/object&gt;&lt;object type=&quot;3&quot; unique_id=&quot;10296&quot;&gt;&lt;property id=&quot;20148&quot; value=&quot;5&quot;/&gt;&lt;property id=&quot;20300&quot; value=&quot;Slide 46 - &amp;quot;Trend in Atomic Radius – Main Group&amp;quot;&quot;/&gt;&lt;property id=&quot;20307&quot; value=&quot;309&quot;/&gt;&lt;/object&gt;&lt;object type=&quot;3&quot; unique_id=&quot;10297&quot;&gt;&lt;property id=&quot;20148&quot; value=&quot;5&quot;/&gt;&lt;property id=&quot;20300&quot; value=&quot;Slide 47 - &amp;quot;Trend in Atomic Radius – Main Group&amp;quot;&quot;/&gt;&lt;property id=&quot;20307&quot; value=&quot;375&quot;/&gt;&lt;/object&gt;&lt;object type=&quot;3&quot; unique_id=&quot;10298&quot;&gt;&lt;property id=&quot;20148&quot; value=&quot;5&quot;/&gt;&lt;property id=&quot;20300&quot; value=&quot;Slide 48 - &amp;quot;Periodic Trends in Atomic Radius&amp;quot;&quot;/&gt;&lt;property id=&quot;20307&quot; value=&quot;310&quot;/&gt;&lt;/object&gt;&lt;object type=&quot;3&quot; unique_id=&quot;10299&quot;&gt;&lt;property id=&quot;20148&quot; value=&quot;5&quot;/&gt;&lt;property id=&quot;20300&quot; value=&quot;Slide 49 - &amp;quot;Shielding&amp;quot;&quot;/&gt;&lt;property id=&quot;20307&quot; value=&quot;311&quot;/&gt;&lt;/object&gt;&lt;object type=&quot;3&quot; unique_id=&quot;10300&quot;&gt;&lt;property id=&quot;20148&quot; value=&quot;5&quot;/&gt;&lt;property id=&quot;20300&quot; value=&quot;Slide 50 - &amp;quot;Effective Nuclear Charge&amp;quot;&quot;/&gt;&lt;property id=&quot;20307&quot; value=&quot;312&quot;/&gt;&lt;/object&gt;&lt;object type=&quot;3&quot; unique_id=&quot;10301&quot;&gt;&lt;property id=&quot;20148&quot; value=&quot;5&quot;/&gt;&lt;property id=&quot;20300&quot; value=&quot;Slide 51 - &amp;quot;Screening and Effective Nuclear Charge&amp;quot;&quot;/&gt;&lt;property id=&quot;20307&quot; value=&quot;313&quot;/&gt;&lt;/object&gt;&lt;object type=&quot;3&quot; unique_id=&quot;10302&quot;&gt;&lt;property id=&quot;20148&quot; value=&quot;5&quot;/&gt;&lt;property id=&quot;20300&quot; value=&quot;Slide 52 - &amp;quot;Quantum-Mechanical Explanation for the Group Trend in Atomic Radius&amp;quot;&quot;/&gt;&lt;property id=&quot;20307&quot; value=&quot;376&quot;/&gt;&lt;/object&gt;&lt;object type=&quot;3&quot; unique_id=&quot;10303&quot;&gt;&lt;property id=&quot;20148&quot; value=&quot;5&quot;/&gt;&lt;property id=&quot;20300&quot; value=&quot;Slide 53 - &amp;quot;Quantum-Mechanical Explanation for the Group Trend in Atomic Radius&amp;quot;&quot;/&gt;&lt;property id=&quot;20307&quot; value=&quot;315&quot;/&gt;&lt;/object&gt;&lt;object type=&quot;3&quot; unique_id=&quot;10304&quot;&gt;&lt;property id=&quot;20148&quot; value=&quot;5&quot;/&gt;&lt;property id=&quot;20300&quot; value=&quot;Slide 54 - &amp;quot;Quantum-Mechanical Explanation for the Period Trend in Atomic Radius&amp;quot;&quot;/&gt;&lt;property id=&quot;20307&quot; value=&quot;316&quot;/&gt;&lt;/object&gt;&lt;object type=&quot;3&quot; unique_id=&quot;10305&quot;&gt;&lt;property id=&quot;20148&quot; value=&quot;5&quot;/&gt;&lt;property id=&quot;20300&quot; value=&quot;Slide 55 - &amp;quot;Trends in Atomic Radius: Transition Metals&amp;quot;&quot;/&gt;&lt;property id=&quot;20307&quot; value=&quot;319&quot;/&gt;&lt;/object&gt;&lt;object type=&quot;3&quot; unique_id=&quot;10306&quot;&gt;&lt;property id=&quot;20148&quot; value=&quot;5&quot;/&gt;&lt;property id=&quot;20300&quot; value=&quot;Slide 56 - &amp;quot;Electron Configurations of Main Group Cations in Their Ground State&amp;quot;&quot;/&gt;&lt;property id=&quot;20307&quot; value=&quot;320&quot;/&gt;&lt;/object&gt;&lt;object type=&quot;3&quot; unique_id=&quot;10307&quot;&gt;&lt;property id=&quot;20148&quot; value=&quot;5&quot;/&gt;&lt;property id=&quot;20300&quot; value=&quot;Slide 57 - &amp;quot;Electron Configurations of Transition Metal Cations in Their Ground State&amp;quot;&quot;/&gt;&lt;property id=&quot;20307&quot; value=&quot;321&quot;/&gt;&lt;/object&gt;&lt;object type=&quot;3&quot; unique_id=&quot;10308&quot;&gt;&lt;property id=&quot;20148&quot; value=&quot;5&quot;/&gt;&lt;property id=&quot;20300&quot; value=&quot;Slide 58 - &amp;quot;Magnetic Properties of Transition Metal Atoms and Ions&amp;quot;&quot;/&gt;&lt;property id=&quot;20307&quot; value=&quot;322&quot;/&gt;&lt;/object&gt;&lt;object type=&quot;3&quot; unique_id=&quot;10309&quot;&gt;&lt;property id=&quot;20148&quot; value=&quot;5&quot;/&gt;&lt;property id=&quot;20300&quot; value=&quot;Slide 59 - &amp;quot;Trends in Ionic Radius&amp;quot;&quot;/&gt;&lt;property id=&quot;20307&quot; value=&quot;326&quot;/&gt;&lt;/object&gt;&lt;object type=&quot;3&quot; unique_id=&quot;10310&quot;&gt;&lt;property id=&quot;20148&quot; value=&quot;5&quot;/&gt;&lt;property id=&quot;20300&quot; value=&quot;Slide 60 - &amp;quot;Periodic Trends in Ionic Radius&amp;quot;&quot;/&gt;&lt;property id=&quot;20307&quot; value=&quot;328&quot;/&gt;&lt;/object&gt;&lt;object type=&quot;3&quot; unique_id=&quot;10311&quot;&gt;&lt;property id=&quot;20148&quot; value=&quot;5&quot;/&gt;&lt;property id=&quot;20300&quot; value=&quot;Slide 61 - &amp;quot;Quantum-Mechanical Explanation for the Trends in Cation Radius&amp;quot;&quot;/&gt;&lt;property id=&quot;20307&quot; value=&quot;330&quot;/&gt;&lt;/object&gt;&lt;object type=&quot;3&quot; unique_id=&quot;10312&quot;&gt;&lt;property id=&quot;20148&quot; value=&quot;5&quot;/&gt;&lt;property id=&quot;20300&quot; value=&quot;Slide 62 - &amp;quot;Quantum-Mechanical Explanation for the Trends in Cation Radius&amp;quot;&quot;/&gt;&lt;property id=&quot;20307&quot; value=&quot;378&quot;/&gt;&lt;/object&gt;&lt;object type=&quot;3&quot; unique_id=&quot;10313&quot;&gt;&lt;property id=&quot;20148&quot; value=&quot;5&quot;/&gt;&lt;property id=&quot;20300&quot; value=&quot;Slide 63 - &amp;quot;Periodic Trends in Ionic Radius&amp;quot;&quot;/&gt;&lt;property id=&quot;20307&quot; value=&quot;377&quot;/&gt;&lt;/object&gt;&lt;object type=&quot;3&quot; unique_id=&quot;10314&quot;&gt;&lt;property id=&quot;20148&quot; value=&quot;5&quot;/&gt;&lt;property id=&quot;20300&quot; value=&quot;Slide 64 - &amp;quot;Quantum-Mechanical Explanation for the  Trends in Anion Radius&amp;quot;&quot;/&gt;&lt;property id=&quot;20307&quot; value=&quot;379&quot;/&gt;&lt;/object&gt;&lt;object type=&quot;3&quot; unique_id=&quot;10315&quot;&gt;&lt;property id=&quot;20148&quot; value=&quot;5&quot;/&gt;&lt;property id=&quot;20300&quot; value=&quot;Slide 65 - &amp;quot;Quantum-Mechanical Explanation for the  Trends in Anion Radius&amp;quot;&quot;/&gt;&lt;property id=&quot;20307&quot; value=&quot;331&quot;/&gt;&lt;/object&gt;&lt;object type=&quot;3&quot; unique_id=&quot;10316&quot;&gt;&lt;property id=&quot;20148&quot; value=&quot;5&quot;/&gt;&lt;property id=&quot;20300&quot; value=&quot;Slide 66 - &amp;quot;Ionization Energy (IE)&amp;quot;&quot;/&gt;&lt;property id=&quot;20307&quot; value=&quot;334&quot;/&gt;&lt;/object&gt;&lt;object type=&quot;3&quot; unique_id=&quot;10317&quot;&gt;&lt;property id=&quot;20148&quot; value=&quot;5&quot;/&gt;&lt;property id=&quot;20300&quot; value=&quot;Slide 67 - &amp;quot;General Trends in First Ionization Energy&amp;quot;&quot;/&gt;&lt;property id=&quot;20307&quot; value=&quot;335&quot;/&gt;&lt;/object&gt;&lt;object type=&quot;3&quot; unique_id=&quot;10318&quot;&gt;&lt;property id=&quot;20148&quot; value=&quot;5&quot;/&gt;&lt;property id=&quot;20300&quot; value=&quot;Slide 68&quot;/&gt;&lt;property id=&quot;20307&quot; value=&quot;336&quot;/&gt;&lt;/object&gt;&lt;object type=&quot;3&quot; unique_id=&quot;10319&quot;&gt;&lt;property id=&quot;20148&quot; value=&quot;5&quot;/&gt;&lt;property id=&quot;20300&quot; value=&quot;Slide 69&quot;/&gt;&lt;property id=&quot;20307&quot; value=&quot;337&quot;/&gt;&lt;/object&gt;&lt;object type=&quot;3&quot; unique_id=&quot;10320&quot;&gt;&lt;property id=&quot;20148&quot; value=&quot;5&quot;/&gt;&lt;property id=&quot;20300&quot; value=&quot;Slide 70 - &amp;quot;Quantum-Mechanical Explanation for the  Trends in First Ionization Energy&amp;quot;&quot;/&gt;&lt;property id=&quot;20307&quot; value=&quot;338&quot;/&gt;&lt;/object&gt;&lt;object type=&quot;3&quot; unique_id=&quot;10321&quot;&gt;&lt;property id=&quot;20148&quot; value=&quot;5&quot;/&gt;&lt;property id=&quot;20300&quot; value=&quot;Slide 71 - &amp;quot;Quantum-Mechanical Explanation for the  Trends in First Ionization Energy&amp;quot;&quot;/&gt;&lt;property id=&quot;20307&quot; value=&quot;381&quot;/&gt;&lt;/object&gt;&lt;object type=&quot;3&quot; unique_id=&quot;10322&quot;&gt;&lt;property id=&quot;20148&quot; value=&quot;5&quot;/&gt;&lt;property id=&quot;20300&quot; value=&quot;Slide 72 - &amp;quot;Exceptions in the First IE Trends&amp;quot;&quot;/&gt;&lt;property id=&quot;20307&quot; value=&quot;341&quot;/&gt;&lt;/object&gt;&lt;object type=&quot;3&quot; unique_id=&quot;10323&quot;&gt;&lt;property id=&quot;20148&quot; value=&quot;5&quot;/&gt;&lt;property id=&quot;20300&quot; value=&quot;Slide 73 - &amp;quot;Exceptions in the First Ionization Energy Trends, Be and B&amp;quot;&quot;/&gt;&lt;property id=&quot;20307&quot; value=&quot;342&quot;/&gt;&lt;/object&gt;&lt;object type=&quot;3&quot; unique_id=&quot;10324&quot;&gt;&lt;property id=&quot;20148&quot; value=&quot;5&quot;/&gt;&lt;property id=&quot;20300&quot; value=&quot;Slide 74 - &amp;quot;Exceptions in the First Ionization Energy Trends, N and O&amp;quot;&quot;/&gt;&lt;property id=&quot;20307&quot; value=&quot;343&quot;/&gt;&lt;/object&gt;&lt;object type=&quot;3&quot; unique_id=&quot;10325&quot;&gt;&lt;property id=&quot;20148&quot; value=&quot;5&quot;/&gt;&lt;property id=&quot;20300&quot; value=&quot;Slide 75 - &amp;quot;Trends in Successive Ionization Energies&amp;quot;&quot;/&gt;&lt;property id=&quot;20307&quot; value=&quot;344&quot;/&gt;&lt;/object&gt;&lt;object type=&quot;3&quot; unique_id=&quot;10326&quot;&gt;&lt;property id=&quot;20148&quot; value=&quot;5&quot;/&gt;&lt;property id=&quot;20300&quot; value=&quot;Slide 76&quot;/&gt;&lt;property id=&quot;20307&quot; value=&quot;345&quot;/&gt;&lt;/object&gt;&lt;object type=&quot;3&quot; unique_id=&quot;10327&quot;&gt;&lt;property id=&quot;20148&quot; value=&quot;5&quot;/&gt;&lt;property id=&quot;20300&quot; value=&quot;Slide 77 - &amp;quot;Electron Affinity&amp;quot;&quot;/&gt;&lt;property id=&quot;20307&quot; value=&quot;346&quot;/&gt;&lt;/object&gt;&lt;object type=&quot;3&quot; unique_id=&quot;10328&quot;&gt;&lt;property id=&quot;20148&quot; value=&quot;5&quot;/&gt;&lt;property id=&quot;20300&quot; value=&quot;Slide 78 - &amp;quot;Trends in Electron Affinity&amp;quot;&quot;/&gt;&lt;property id=&quot;20307&quot; value=&quot;347&quot;/&gt;&lt;/object&gt;&lt;object type=&quot;3&quot; unique_id=&quot;10329&quot;&gt;&lt;property id=&quot;20148&quot; value=&quot;5&quot;/&gt;&lt;property id=&quot;20300&quot; value=&quot;Slide 79&quot;/&gt;&lt;property id=&quot;20307&quot; value=&quot;348&quot;/&gt;&lt;/object&gt;&lt;object type=&quot;3&quot; unique_id=&quot;10330&quot;&gt;&lt;property id=&quot;20148&quot; value=&quot;5&quot;/&gt;&lt;property id=&quot;20300&quot; value=&quot;Slide 80 - &amp;quot;Properties of Metals and Nonmetals&amp;quot;&quot;/&gt;&lt;property id=&quot;20307&quot; value=&quot;349&quot;/&gt;&lt;/object&gt;&lt;object type=&quot;3&quot; unique_id=&quot;10331&quot;&gt;&lt;property id=&quot;20148&quot; value=&quot;5&quot;/&gt;&lt;property id=&quot;20300&quot; value=&quot;Slide 81 - &amp;quot;Metallic Character&amp;quot;&quot;/&gt;&lt;property id=&quot;20307&quot; value=&quot;350&quot;/&gt;&lt;/object&gt;&lt;object type=&quot;3&quot; unique_id=&quot;10332&quot;&gt;&lt;property id=&quot;20148&quot; value=&quot;5&quot;/&gt;&lt;property id=&quot;20300&quot; value=&quot;Slide 82&quot;/&gt;&lt;property id=&quot;20307&quot; value=&quot;351&quot;/&gt;&lt;/object&gt;&lt;object type=&quot;3&quot; unique_id=&quot;10333&quot;&gt;&lt;property id=&quot;20148&quot; value=&quot;5&quot;/&gt;&lt;property id=&quot;20300&quot; value=&quot;Slide 83&quot;/&gt;&lt;property id=&quot;20307&quot; value=&quot;352&quot;/&gt;&lt;/object&gt;&lt;object type=&quot;3&quot; unique_id=&quot;10334&quot;&gt;&lt;property id=&quot;20148&quot; value=&quot;5&quot;/&gt;&lt;property id=&quot;20300&quot; value=&quot;Slide 84 - &amp;quot;Quantum-Mechanical Explanation for the  Trends in Metallic Character&amp;quot;&quot;/&gt;&lt;property id=&quot;20307&quot; value=&quot;353&quot;/&gt;&lt;/object&gt;&lt;object type=&quot;3&quot; unique_id=&quot;10335&quot;&gt;&lt;property id=&quot;20148&quot; value=&quot;5&quot;/&gt;&lt;property id=&quot;20300&quot; value=&quot;Slide 85 - &amp;quot;Trends in the Alkali Metals&amp;quot;&quot;/&gt;&lt;property id=&quot;20307&quot; value=&quot;356&quot;/&gt;&lt;/object&gt;&lt;object type=&quot;3&quot; unique_id=&quot;10336&quot;&gt;&lt;property id=&quot;20148&quot; value=&quot;5&quot;/&gt;&lt;property id=&quot;20300&quot; value=&quot;Slide 86 - &amp;quot;Alkali Metals&amp;quot;&quot;/&gt;&lt;property id=&quot;20307&quot; value=&quot;357&quot;/&gt;&lt;/object&gt;&lt;object type=&quot;3&quot; unique_id=&quot;10337&quot;&gt;&lt;property id=&quot;20148&quot; value=&quot;5&quot;/&gt;&lt;property id=&quot;20300&quot; value=&quot;Slide 87 - &amp;quot;Trends in the Halogens&amp;quot;&quot;/&gt;&lt;property id=&quot;20307&quot; value=&quot;358&quot;/&gt;&lt;/object&gt;&lt;object type=&quot;3&quot; unique_id=&quot;10338&quot;&gt;&lt;property id=&quot;20148&quot; value=&quot;5&quot;/&gt;&lt;property id=&quot;20300&quot; value=&quot;Slide 88 - &amp;quot;Trends in the Halogens&amp;quot;&quot;/&gt;&lt;property id=&quot;20307&quot; value=&quot;382&quot;/&gt;&lt;/object&gt;&lt;object type=&quot;3&quot; unique_id=&quot;10339&quot;&gt;&lt;property id=&quot;20148&quot; value=&quot;5&quot;/&gt;&lt;property id=&quot;20300&quot; value=&quot;Slide 89 - &amp;quot;Halogens&amp;quot;&quot;/&gt;&lt;property id=&quot;20307&quot; value=&quot;359&quot;/&gt;&lt;/object&gt;&lt;object type=&quot;3&quot; unique_id=&quot;10340&quot;&gt;&lt;property id=&quot;20148&quot; value=&quot;5&quot;/&gt;&lt;property id=&quot;20300&quot; value=&quot;Slide 90 - &amp;quot;Reactions of Alkali Metals with Halogens&amp;quot;&quot;/&gt;&lt;property id=&quot;20307&quot; value=&quot;360&quot;/&gt;&lt;/object&gt;&lt;object type=&quot;3&quot; unique_id=&quot;10341&quot;&gt;&lt;property id=&quot;20148&quot; value=&quot;5&quot;/&gt;&lt;property id=&quot;20300&quot; value=&quot;Slide 91 - &amp;quot;Reactions of Alkali Metals with Water&amp;quot;&quot;/&gt;&lt;property id=&quot;20307&quot; value=&quot;362&quot;/&gt;&lt;/object&gt;&lt;object type=&quot;3&quot; unique_id=&quot;10342&quot;&gt;&lt;property id=&quot;20148&quot; value=&quot;5&quot;/&gt;&lt;property id=&quot;20300&quot; value=&quot;Slide 92 - &amp;quot;Trends in the Noble Gases&amp;quot;&quot;/&gt;&lt;property id=&quot;20307&quot; value=&quot;365&quot;/&gt;&lt;/object&gt;&lt;object type=&quot;3&quot; unique_id=&quot;10343&quot;&gt;&lt;property id=&quot;20148&quot; value=&quot;5&quot;/&gt;&lt;property id=&quot;20300&quot; value=&quot;Slide 93 - &amp;quot;Trends in the Noble Gases&amp;quot;&quot;/&gt;&lt;property id=&quot;20307&quot; value=&quot;383&quot;/&gt;&lt;/object&gt;&lt;object type=&quot;3&quot; unique_id=&quot;10344&quot;&gt;&lt;property id=&quot;20148&quot; value=&quot;5&quot;/&gt;&lt;property id=&quot;20300&quot; value=&quot;Slide 94 - &amp;quot;Noble Gases&amp;quot;&quot;/&gt;&lt;property id=&quot;20307&quot; value=&quot;366&quot;/&gt;&lt;/object&gt;&lt;/object&gt;&lt;object type=&quot;8&quot; unique_id=&quot;10440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gtk_01:Applications (Mac OS 9):Microsoft Office 2001:Templates:My Templates:HA5Lect_template.pot</Template>
  <TotalTime>3044</TotalTime>
  <Words>3745</Words>
  <Application>Microsoft Office PowerPoint</Application>
  <PresentationFormat>On-screen Show (4:3)</PresentationFormat>
  <Paragraphs>467</Paragraphs>
  <Slides>89</Slides>
  <Notes>84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0" baseType="lpstr">
      <vt:lpstr>HA5Lect_template</vt:lpstr>
      <vt:lpstr>PowerPoint Presentation</vt:lpstr>
      <vt:lpstr>Nerve Signal Transmission</vt:lpstr>
      <vt:lpstr>Mendeleev (1834–1907)</vt:lpstr>
      <vt:lpstr>Mendeleev’s Predictions</vt:lpstr>
      <vt:lpstr>What versus Why</vt:lpstr>
      <vt:lpstr>Electron Configurations</vt:lpstr>
      <vt:lpstr>How Electrons Occupy Orbitals</vt:lpstr>
      <vt:lpstr>Electron Spin</vt:lpstr>
      <vt:lpstr>The Property of Electron Spin</vt:lpstr>
      <vt:lpstr>Spin Quantum Number, ms, and Orbital Diagrams</vt:lpstr>
      <vt:lpstr>Orbital Diagrams</vt:lpstr>
      <vt:lpstr> Pauli Exclusion Principle</vt:lpstr>
      <vt:lpstr> Pauli Exclusion Principle</vt:lpstr>
      <vt:lpstr>Quantum Numbers of Helium’s Electrons</vt:lpstr>
      <vt:lpstr>Allowed Quantum Numbers</vt:lpstr>
      <vt:lpstr>Sublevel Splitting in Multielectron Atoms</vt:lpstr>
      <vt:lpstr>Coulomb’s Law</vt:lpstr>
      <vt:lpstr>Shielding and Effective Nuclear Charge</vt:lpstr>
      <vt:lpstr>Penetration</vt:lpstr>
      <vt:lpstr>Shielding and Penetration</vt:lpstr>
      <vt:lpstr>Penetration and Shielding</vt:lpstr>
      <vt:lpstr>Effect of Penetration and Shielding</vt:lpstr>
      <vt:lpstr>PowerPoint Presentation</vt:lpstr>
      <vt:lpstr>Filling the Orbitals with Electrons</vt:lpstr>
      <vt:lpstr>Electron Configuration of Atoms in Their Ground State</vt:lpstr>
      <vt:lpstr>Electron Configurations</vt:lpstr>
      <vt:lpstr>Valence Electrons</vt:lpstr>
      <vt:lpstr>PowerPoint Presentation</vt:lpstr>
      <vt:lpstr>Electron Configuration and the  Periodic Table</vt:lpstr>
      <vt:lpstr>PowerPoint Presentation</vt:lpstr>
      <vt:lpstr>PowerPoint Presentation</vt:lpstr>
      <vt:lpstr>Irregular Electron Configurations </vt:lpstr>
      <vt:lpstr>Irregular Electron Configurations</vt:lpstr>
      <vt:lpstr>Properties and Electron Configuration</vt:lpstr>
      <vt:lpstr>The Noble Gas Electron Configuration</vt:lpstr>
      <vt:lpstr>The Alkali Metals</vt:lpstr>
      <vt:lpstr>The Halogens</vt:lpstr>
      <vt:lpstr>Electron Configuration and Ion Charge</vt:lpstr>
      <vt:lpstr>PowerPoint Presentation</vt:lpstr>
      <vt:lpstr>Electron Configuration of Anions in Their Ground State</vt:lpstr>
      <vt:lpstr>Electron Configuration of Cations in Their Ground State</vt:lpstr>
      <vt:lpstr>Trend in Atomic Radius: Main Group</vt:lpstr>
      <vt:lpstr>Trend in Atomic Radius: Main Group</vt:lpstr>
      <vt:lpstr>Trend in Atomic Radius: Main Group</vt:lpstr>
      <vt:lpstr>Periodic Trends in Atomic Radius</vt:lpstr>
      <vt:lpstr>Shielding</vt:lpstr>
      <vt:lpstr>Effective Nuclear Charge</vt:lpstr>
      <vt:lpstr>Screening and Effective Nuclear Charge</vt:lpstr>
      <vt:lpstr>Quantum-Mechanical Explanation for the Group Trend in Atomic Radius</vt:lpstr>
      <vt:lpstr>Quantum-Mechanical Explanation for the Group Trend in Atomic Radius</vt:lpstr>
      <vt:lpstr>Quantum-Mechanical Explanation for the Period Trend in Atomic Radius</vt:lpstr>
      <vt:lpstr>Trends in Atomic Radius: Transition Metals</vt:lpstr>
      <vt:lpstr>Electron Configurations of Main Group Cations in Their Ground State</vt:lpstr>
      <vt:lpstr>Electron Configurations of Transition Metal Cations in Their Ground State</vt:lpstr>
      <vt:lpstr>Magnetic Properties of Transition Metal Atoms and Ions</vt:lpstr>
      <vt:lpstr>Trends in Ionic Radius</vt:lpstr>
      <vt:lpstr>Periodic Trends in Ionic Radius</vt:lpstr>
      <vt:lpstr>Explanation for the Trends in Cation Radius</vt:lpstr>
      <vt:lpstr>Explanation for the Trends in Cation Radius</vt:lpstr>
      <vt:lpstr>Periodic Trends in Anionic Radius</vt:lpstr>
      <vt:lpstr>Explanation for the Trends in Anion Radius</vt:lpstr>
      <vt:lpstr>Explanation for the Trends in Anion Radius</vt:lpstr>
      <vt:lpstr>Ionization Energy (IE)</vt:lpstr>
      <vt:lpstr>General Trends in First Ionization Energy</vt:lpstr>
      <vt:lpstr>PowerPoint Presentation</vt:lpstr>
      <vt:lpstr>PowerPoint Presentation</vt:lpstr>
      <vt:lpstr>Explanation for the Trends in First Ionization Energy</vt:lpstr>
      <vt:lpstr>Explanation for the Trends in First Ionization Energy</vt:lpstr>
      <vt:lpstr>Exceptions in the First IE Trends</vt:lpstr>
      <vt:lpstr>Exceptions in the First Ionization Energy Trends, N and O</vt:lpstr>
      <vt:lpstr>Trends in Successive Ionization Energies</vt:lpstr>
      <vt:lpstr>PowerPoint Presentation</vt:lpstr>
      <vt:lpstr>Electron Affinity</vt:lpstr>
      <vt:lpstr>Trends in Electron Affinity</vt:lpstr>
      <vt:lpstr>PowerPoint Presentation</vt:lpstr>
      <vt:lpstr>Properties of Metals and Nonmetals</vt:lpstr>
      <vt:lpstr>Metallic Character</vt:lpstr>
      <vt:lpstr>PowerPoint Presentation</vt:lpstr>
      <vt:lpstr>Explanation for the Trends in Metallic Character</vt:lpstr>
      <vt:lpstr>Trends in the Alkali Metals</vt:lpstr>
      <vt:lpstr>Alkali Metals</vt:lpstr>
      <vt:lpstr>Trends in the Halogens</vt:lpstr>
      <vt:lpstr>Trends in the Halogens</vt:lpstr>
      <vt:lpstr>Halogens</vt:lpstr>
      <vt:lpstr>Reactions of Alkali Metals with Halogens</vt:lpstr>
      <vt:lpstr>Reactions of Alkali Metals with Water</vt:lpstr>
      <vt:lpstr>Trends in the Noble Gases</vt:lpstr>
      <vt:lpstr>Trends in the Noble Gases</vt:lpstr>
      <vt:lpstr>Noble Gases</vt:lpstr>
    </vt:vector>
  </TitlesOfParts>
  <Company>뿿ˤʤ㏘뿿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U</dc:creator>
  <cp:lastModifiedBy>windows</cp:lastModifiedBy>
  <cp:revision>286</cp:revision>
  <dcterms:created xsi:type="dcterms:W3CDTF">2007-09-26T05:29:17Z</dcterms:created>
  <dcterms:modified xsi:type="dcterms:W3CDTF">2016-02-03T16:28:55Z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